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5"/>
  </p:notesMasterIdLst>
  <p:sldIdLst>
    <p:sldId id="264" r:id="rId2"/>
    <p:sldId id="257" r:id="rId3"/>
    <p:sldId id="265" r:id="rId4"/>
    <p:sldId id="266" r:id="rId5"/>
    <p:sldId id="258" r:id="rId6"/>
    <p:sldId id="267" r:id="rId7"/>
    <p:sldId id="259" r:id="rId8"/>
    <p:sldId id="268" r:id="rId9"/>
    <p:sldId id="260" r:id="rId10"/>
    <p:sldId id="269" r:id="rId11"/>
    <p:sldId id="261" r:id="rId12"/>
    <p:sldId id="270" r:id="rId13"/>
    <p:sldId id="26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52"/>
    <p:restoredTop sz="92987"/>
  </p:normalViewPr>
  <p:slideViewPr>
    <p:cSldViewPr snapToGrid="0" snapToObjects="1">
      <p:cViewPr varScale="1">
        <p:scale>
          <a:sx n="58" d="100"/>
          <a:sy n="58" d="100"/>
        </p:scale>
        <p:origin x="1512" y="200"/>
      </p:cViewPr>
      <p:guideLst/>
    </p:cSldViewPr>
  </p:slideViewPr>
  <p:notesTextViewPr>
    <p:cViewPr>
      <p:scale>
        <a:sx n="1" d="1"/>
        <a:sy n="1" d="1"/>
      </p:scale>
      <p:origin x="0" y="0"/>
    </p:cViewPr>
  </p:notesTextViewPr>
  <p:notesViewPr>
    <p:cSldViewPr snapToGrid="0" snapToObjects="1">
      <p:cViewPr varScale="1">
        <p:scale>
          <a:sx n="48" d="100"/>
          <a:sy n="48" d="100"/>
        </p:scale>
        <p:origin x="3208" y="200"/>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9BC3F3-3485-4648-B0E3-7E83F76AEF7A}" type="datetimeFigureOut">
              <a:rPr lang="en-US" smtClean="0"/>
              <a:t>3/4/16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924195-E0C0-E74B-A1E5-62FFC8B6AABA}" type="slidenum">
              <a:rPr lang="en-US" smtClean="0"/>
              <a:t>‹#›</a:t>
            </a:fld>
            <a:endParaRPr lang="en-US"/>
          </a:p>
        </p:txBody>
      </p:sp>
    </p:spTree>
    <p:extLst>
      <p:ext uri="{BB962C8B-B14F-4D97-AF65-F5344CB8AC3E}">
        <p14:creationId xmlns:p14="http://schemas.microsoft.com/office/powerpoint/2010/main" val="1688676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924195-E0C0-E74B-A1E5-62FFC8B6AABA}" type="slidenum">
              <a:rPr lang="en-US" smtClean="0"/>
              <a:t>1</a:t>
            </a:fld>
            <a:endParaRPr lang="en-US"/>
          </a:p>
        </p:txBody>
      </p:sp>
    </p:spTree>
    <p:extLst>
      <p:ext uri="{BB962C8B-B14F-4D97-AF65-F5344CB8AC3E}">
        <p14:creationId xmlns:p14="http://schemas.microsoft.com/office/powerpoint/2010/main" val="447233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charset="0"/>
              <a:buChar char="•"/>
            </a:pPr>
            <a:r>
              <a:rPr lang="en-US" sz="1200" dirty="0" smtClean="0"/>
              <a:t>Allow time for all to complete the personal growth exercises in silence.</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Compare answers if the group is comfortable doing this. This can be a fun learning time.</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Encourage the group members to share with each other what they felt about the lesson.</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Encourage each member to apply the principles personally.</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End with prayer.</a:t>
            </a:r>
            <a:endParaRPr lang="en-US" sz="1200" dirty="0"/>
          </a:p>
        </p:txBody>
      </p:sp>
      <p:sp>
        <p:nvSpPr>
          <p:cNvPr id="4" name="Slide Number Placeholder 3"/>
          <p:cNvSpPr>
            <a:spLocks noGrp="1"/>
          </p:cNvSpPr>
          <p:nvPr>
            <p:ph type="sldNum" sz="quarter" idx="10"/>
          </p:nvPr>
        </p:nvSpPr>
        <p:spPr/>
        <p:txBody>
          <a:bodyPr/>
          <a:lstStyle/>
          <a:p>
            <a:fld id="{BC924195-E0C0-E74B-A1E5-62FFC8B6AABA}" type="slidenum">
              <a:rPr lang="en-US" smtClean="0"/>
              <a:t>10</a:t>
            </a:fld>
            <a:endParaRPr lang="en-US"/>
          </a:p>
        </p:txBody>
      </p:sp>
    </p:spTree>
    <p:extLst>
      <p:ext uri="{BB962C8B-B14F-4D97-AF65-F5344CB8AC3E}">
        <p14:creationId xmlns:p14="http://schemas.microsoft.com/office/powerpoint/2010/main" val="5455010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latin typeface="+mn-lt"/>
              </a:rPr>
              <a:t>3. The Facilitator or </a:t>
            </a:r>
            <a:r>
              <a:rPr lang="en-US" sz="1200" b="1" i="1" dirty="0" smtClean="0">
                <a:solidFill>
                  <a:schemeClr val="bg1"/>
                </a:solidFill>
                <a:latin typeface="Palatino Linotype" charset="0"/>
                <a:ea typeface="Palatino Linotype" charset="0"/>
                <a:cs typeface="Palatino Linotype" charset="0"/>
              </a:rPr>
              <a:t>Group Leader </a:t>
            </a:r>
            <a:r>
              <a:rPr lang="en-US" sz="1200" b="1" dirty="0" smtClean="0">
                <a:solidFill>
                  <a:schemeClr val="bg1"/>
                </a:solidFill>
                <a:latin typeface="+mn-lt"/>
              </a:rPr>
              <a:t>should:</a:t>
            </a:r>
          </a:p>
          <a:p>
            <a:endParaRPr lang="en-US" sz="1200" b="1" dirty="0" smtClean="0">
              <a:solidFill>
                <a:schemeClr val="bg1"/>
              </a:solidFill>
              <a:latin typeface="+mn-lt"/>
            </a:endParaRPr>
          </a:p>
          <a:p>
            <a:pPr marL="171450" lvl="0" indent="-171450" fontAlgn="base">
              <a:buFont typeface="Arial" charset="0"/>
              <a:buChar char="•"/>
            </a:pPr>
            <a:r>
              <a:rPr lang="en-US" sz="1200" dirty="0" smtClean="0"/>
              <a:t>Create an unhurried atmosphere during the group’s discussion.</a:t>
            </a:r>
          </a:p>
          <a:p>
            <a:pPr marL="171450" lvl="0" indent="-171450" fontAlgn="base">
              <a:buFont typeface="Arial" charset="0"/>
              <a:buChar char="•"/>
            </a:pPr>
            <a:endParaRPr lang="en-US" sz="200" dirty="0" smtClean="0"/>
          </a:p>
          <a:p>
            <a:pPr marL="171450" lvl="0" indent="-171450" fontAlgn="base">
              <a:buFont typeface="Arial" charset="0"/>
              <a:buChar char="•"/>
            </a:pPr>
            <a:r>
              <a:rPr lang="en-US" sz="1200" dirty="0" smtClean="0"/>
              <a:t>Keep the discussion focused and moving.</a:t>
            </a:r>
          </a:p>
          <a:p>
            <a:pPr marL="171450" lvl="0" indent="-171450" fontAlgn="base">
              <a:buFont typeface="Arial" charset="0"/>
              <a:buChar char="•"/>
            </a:pPr>
            <a:endParaRPr lang="en-US" sz="200" dirty="0" smtClean="0"/>
          </a:p>
          <a:p>
            <a:pPr marL="171450" lvl="0" indent="-171450" fontAlgn="base">
              <a:buFont typeface="Arial" charset="0"/>
              <a:buChar char="•"/>
            </a:pPr>
            <a:r>
              <a:rPr lang="en-US" sz="1200" dirty="0" smtClean="0"/>
              <a:t>Encourage the sharing of personal stories and experiences.</a:t>
            </a:r>
          </a:p>
          <a:p>
            <a:pPr marL="171450" lvl="0" indent="-171450" fontAlgn="base">
              <a:buFont typeface="Arial" charset="0"/>
              <a:buChar char="•"/>
            </a:pPr>
            <a:endParaRPr lang="en-US" sz="200" dirty="0" smtClean="0"/>
          </a:p>
          <a:p>
            <a:pPr marL="171450" lvl="0" indent="-171450" fontAlgn="base">
              <a:buFont typeface="Arial" charset="0"/>
              <a:buChar char="•"/>
            </a:pPr>
            <a:r>
              <a:rPr lang="en-US" sz="1200" dirty="0" smtClean="0"/>
              <a:t>Encourage and validate each person’s contribution to the discussion.</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BC924195-E0C0-E74B-A1E5-62FFC8B6AABA}" type="slidenum">
              <a:rPr lang="en-US" smtClean="0"/>
              <a:t>11</a:t>
            </a:fld>
            <a:endParaRPr lang="en-US"/>
          </a:p>
        </p:txBody>
      </p:sp>
    </p:spTree>
    <p:extLst>
      <p:ext uri="{BB962C8B-B14F-4D97-AF65-F5344CB8AC3E}">
        <p14:creationId xmlns:p14="http://schemas.microsoft.com/office/powerpoint/2010/main" val="15723421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charset="0"/>
              <a:buChar char="•"/>
            </a:pPr>
            <a:r>
              <a:rPr lang="en-US" sz="1200" dirty="0" smtClean="0"/>
              <a:t>Be comfortable with silence. Read the silence. Has the topic been exhausted? Has boredom stepped in? Find creative ways to revitalize the group through singing, getting up, or moving around.</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Monitor the time.</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Carefully invite others to pray.</a:t>
            </a:r>
          </a:p>
          <a:p>
            <a:pPr marL="171450" lvl="0" indent="-171450" fontAlgn="base">
              <a:buFont typeface="Arial" charset="0"/>
              <a:buChar char="•"/>
            </a:pPr>
            <a:endParaRPr lang="en-US" sz="300" dirty="0" smtClean="0"/>
          </a:p>
          <a:p>
            <a:pPr marL="171450" lvl="0" indent="-171450" fontAlgn="base">
              <a:buFont typeface="Arial" charset="0"/>
              <a:buChar char="•"/>
            </a:pPr>
            <a:r>
              <a:rPr lang="en-US" sz="1200" dirty="0" smtClean="0"/>
              <a:t>Invite a group member, or all the members, to read “My Prayer for Today” at the end of each lesson study.</a:t>
            </a:r>
            <a:endParaRPr lang="en-US" sz="1200" dirty="0"/>
          </a:p>
        </p:txBody>
      </p:sp>
      <p:sp>
        <p:nvSpPr>
          <p:cNvPr id="4" name="Slide Number Placeholder 3"/>
          <p:cNvSpPr>
            <a:spLocks noGrp="1"/>
          </p:cNvSpPr>
          <p:nvPr>
            <p:ph type="sldNum" sz="quarter" idx="10"/>
          </p:nvPr>
        </p:nvSpPr>
        <p:spPr/>
        <p:txBody>
          <a:bodyPr/>
          <a:lstStyle/>
          <a:p>
            <a:fld id="{BC924195-E0C0-E74B-A1E5-62FFC8B6AABA}" type="slidenum">
              <a:rPr lang="en-US" smtClean="0"/>
              <a:t>12</a:t>
            </a:fld>
            <a:endParaRPr lang="en-US"/>
          </a:p>
        </p:txBody>
      </p:sp>
    </p:spTree>
    <p:extLst>
      <p:ext uri="{BB962C8B-B14F-4D97-AF65-F5344CB8AC3E}">
        <p14:creationId xmlns:p14="http://schemas.microsoft.com/office/powerpoint/2010/main" val="528337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None/>
            </a:pPr>
            <a:r>
              <a:rPr lang="en-US" sz="1200" i="1" dirty="0" smtClean="0">
                <a:solidFill>
                  <a:srgbClr val="7030A0"/>
                </a:solidFill>
                <a:latin typeface="Palatino Linotype" charset="0"/>
                <a:ea typeface="Palatino Linotype" charset="0"/>
                <a:cs typeface="Palatino Linotype" charset="0"/>
              </a:rPr>
              <a:t>Lord, help me to become what the world is waiting to see - </a:t>
            </a:r>
          </a:p>
          <a:p>
            <a:pPr marL="0" indent="0" algn="l">
              <a:buNone/>
            </a:pPr>
            <a:r>
              <a:rPr lang="en-US" sz="1200" i="1" dirty="0" smtClean="0">
                <a:solidFill>
                  <a:srgbClr val="7030A0"/>
                </a:solidFill>
                <a:latin typeface="Palatino Linotype" charset="0"/>
                <a:ea typeface="Palatino Linotype" charset="0"/>
                <a:cs typeface="Palatino Linotype" charset="0"/>
              </a:rPr>
              <a:t>A woman who is all You have a gifted her to be.</a:t>
            </a:r>
            <a:endParaRPr lang="en-US" sz="1200" dirty="0">
              <a:solidFill>
                <a:srgbClr val="7030A0"/>
              </a:solidFill>
            </a:endParaRPr>
          </a:p>
        </p:txBody>
      </p:sp>
      <p:sp>
        <p:nvSpPr>
          <p:cNvPr id="4" name="Slide Number Placeholder 3"/>
          <p:cNvSpPr>
            <a:spLocks noGrp="1"/>
          </p:cNvSpPr>
          <p:nvPr>
            <p:ph type="sldNum" sz="quarter" idx="10"/>
          </p:nvPr>
        </p:nvSpPr>
        <p:spPr/>
        <p:txBody>
          <a:bodyPr/>
          <a:lstStyle/>
          <a:p>
            <a:fld id="{BC924195-E0C0-E74B-A1E5-62FFC8B6AABA}" type="slidenum">
              <a:rPr lang="en-US" smtClean="0"/>
              <a:t>13</a:t>
            </a:fld>
            <a:endParaRPr lang="en-US"/>
          </a:p>
        </p:txBody>
      </p:sp>
    </p:spTree>
    <p:extLst>
      <p:ext uri="{BB962C8B-B14F-4D97-AF65-F5344CB8AC3E}">
        <p14:creationId xmlns:p14="http://schemas.microsoft.com/office/powerpoint/2010/main" val="1501740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endParaRPr lang="en-US" dirty="0"/>
          </a:p>
        </p:txBody>
      </p:sp>
      <p:sp>
        <p:nvSpPr>
          <p:cNvPr id="4" name="Slide Number Placeholder 3"/>
          <p:cNvSpPr>
            <a:spLocks noGrp="1"/>
          </p:cNvSpPr>
          <p:nvPr>
            <p:ph type="sldNum" sz="quarter" idx="10"/>
          </p:nvPr>
        </p:nvSpPr>
        <p:spPr/>
        <p:txBody>
          <a:bodyPr/>
          <a:lstStyle/>
          <a:p>
            <a:fld id="{BC924195-E0C0-E74B-A1E5-62FFC8B6AABA}" type="slidenum">
              <a:rPr lang="en-US" smtClean="0"/>
              <a:t>2</a:t>
            </a:fld>
            <a:endParaRPr lang="en-US"/>
          </a:p>
        </p:txBody>
      </p:sp>
    </p:spTree>
    <p:extLst>
      <p:ext uri="{BB962C8B-B14F-4D97-AF65-F5344CB8AC3E}">
        <p14:creationId xmlns:p14="http://schemas.microsoft.com/office/powerpoint/2010/main" val="1271568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The Best You Can Be gives practical suggestions on achieving your full potential. You’ll find sound advice on reaching your goals, enriching your spiritual life, and controlling negative emotions.</a:t>
            </a:r>
          </a:p>
          <a:p>
            <a:pPr marL="0" lvl="0" indent="0">
              <a:buNone/>
            </a:pPr>
            <a:endParaRPr lang="en-US" sz="800" dirty="0" smtClean="0"/>
          </a:p>
          <a:p>
            <a:pPr lvl="0"/>
            <a:r>
              <a:rPr lang="en-US" dirty="0" smtClean="0"/>
              <a:t>You’ll learn how to communicate love and acceptance, inspire a desire for change in others, organize your home and time, and be more assertive.</a:t>
            </a:r>
            <a:endParaRPr lang="en-US" dirty="0"/>
          </a:p>
        </p:txBody>
      </p:sp>
      <p:sp>
        <p:nvSpPr>
          <p:cNvPr id="4" name="Slide Number Placeholder 3"/>
          <p:cNvSpPr>
            <a:spLocks noGrp="1"/>
          </p:cNvSpPr>
          <p:nvPr>
            <p:ph type="sldNum" sz="quarter" idx="10"/>
          </p:nvPr>
        </p:nvSpPr>
        <p:spPr/>
        <p:txBody>
          <a:bodyPr/>
          <a:lstStyle/>
          <a:p>
            <a:fld id="{BC924195-E0C0-E74B-A1E5-62FFC8B6AABA}" type="slidenum">
              <a:rPr lang="en-US" smtClean="0"/>
              <a:t>3</a:t>
            </a:fld>
            <a:endParaRPr lang="en-US"/>
          </a:p>
        </p:txBody>
      </p:sp>
    </p:spTree>
    <p:extLst>
      <p:ext uri="{BB962C8B-B14F-4D97-AF65-F5344CB8AC3E}">
        <p14:creationId xmlns:p14="http://schemas.microsoft.com/office/powerpoint/2010/main" val="1890129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chapter will enable you to put what you’ve learned into practice and get the results you want.</a:t>
            </a:r>
          </a:p>
          <a:p>
            <a:pPr marL="0" lvl="0" indent="0">
              <a:buNone/>
            </a:pPr>
            <a:endParaRPr lang="en-US" sz="800" dirty="0" smtClean="0"/>
          </a:p>
          <a:p>
            <a:pPr lvl="0"/>
            <a:r>
              <a:rPr lang="en-US" dirty="0" smtClean="0"/>
              <a:t>Drawing principles from the lives of successful women and what they have learned in their own Christian experiences, Dorothy Eaton Watts and Joy Marie Butler will help you become the best you can be.</a:t>
            </a:r>
            <a:endParaRPr lang="en-US" dirty="0"/>
          </a:p>
        </p:txBody>
      </p:sp>
      <p:sp>
        <p:nvSpPr>
          <p:cNvPr id="4" name="Slide Number Placeholder 3"/>
          <p:cNvSpPr>
            <a:spLocks noGrp="1"/>
          </p:cNvSpPr>
          <p:nvPr>
            <p:ph type="sldNum" sz="quarter" idx="10"/>
          </p:nvPr>
        </p:nvSpPr>
        <p:spPr/>
        <p:txBody>
          <a:bodyPr/>
          <a:lstStyle/>
          <a:p>
            <a:fld id="{BC924195-E0C0-E74B-A1E5-62FFC8B6AABA}" type="slidenum">
              <a:rPr lang="en-US" smtClean="0"/>
              <a:t>4</a:t>
            </a:fld>
            <a:endParaRPr lang="en-US"/>
          </a:p>
        </p:txBody>
      </p:sp>
    </p:spTree>
    <p:extLst>
      <p:ext uri="{BB962C8B-B14F-4D97-AF65-F5344CB8AC3E}">
        <p14:creationId xmlns:p14="http://schemas.microsoft.com/office/powerpoint/2010/main" val="735864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27444"/>
            <a:ext cx="5486400" cy="3600450"/>
          </a:xfrm>
        </p:spPr>
        <p:txBody>
          <a:bodyPr/>
          <a:lstStyle/>
          <a:p>
            <a:r>
              <a:rPr lang="en-US" sz="1200" b="1" dirty="0" smtClean="0">
                <a:solidFill>
                  <a:schemeClr val="bg1"/>
                </a:solidFill>
              </a:rPr>
              <a:t>Lord, </a:t>
            </a:r>
            <a:r>
              <a:rPr lang="en-US" sz="1200" b="1" i="1" dirty="0" smtClean="0">
                <a:solidFill>
                  <a:schemeClr val="bg1"/>
                </a:solidFill>
                <a:latin typeface="Palatino Linotype" charset="0"/>
                <a:ea typeface="Palatino Linotype" charset="0"/>
                <a:cs typeface="Palatino Linotype" charset="0"/>
              </a:rPr>
              <a:t>Help Me to Become</a:t>
            </a:r>
          </a:p>
          <a:p>
            <a:endParaRPr lang="en-US" sz="1200" b="1" i="1" dirty="0" smtClean="0">
              <a:solidFill>
                <a:schemeClr val="bg1"/>
              </a:solidFill>
              <a:latin typeface="Palatino Linotype" charset="0"/>
              <a:ea typeface="Palatino Linotype" charset="0"/>
              <a:cs typeface="Palatino Linotype" charset="0"/>
            </a:endParaRPr>
          </a:p>
          <a:p>
            <a:pPr marL="0" indent="0" algn="ctr">
              <a:buNone/>
            </a:pPr>
            <a:r>
              <a:rPr lang="en-US" sz="1200" i="1" dirty="0" smtClean="0">
                <a:latin typeface="Palatino Linotype" charset="0"/>
                <a:ea typeface="Palatino Linotype" charset="0"/>
                <a:cs typeface="Palatino Linotype" charset="0"/>
              </a:rPr>
              <a:t>Lord, help me to become what the world is waiting to see - </a:t>
            </a:r>
          </a:p>
          <a:p>
            <a:pPr marL="0" indent="0" algn="ctr">
              <a:buNone/>
            </a:pPr>
            <a:r>
              <a:rPr lang="en-US" sz="1200" i="1" dirty="0" smtClean="0">
                <a:latin typeface="Palatino Linotype" charset="0"/>
                <a:ea typeface="Palatino Linotype" charset="0"/>
                <a:cs typeface="Palatino Linotype" charset="0"/>
              </a:rPr>
              <a:t>A woman who is all You have a gifted her to be. </a:t>
            </a:r>
          </a:p>
          <a:p>
            <a:pPr marL="0" indent="0" algn="ctr">
              <a:buNone/>
            </a:pPr>
            <a:r>
              <a:rPr lang="en-US" sz="1200" i="1" dirty="0" smtClean="0">
                <a:latin typeface="Palatino Linotype" charset="0"/>
                <a:ea typeface="Palatino Linotype" charset="0"/>
                <a:cs typeface="Palatino Linotype" charset="0"/>
              </a:rPr>
              <a:t>A woman possessed with a noble vision</a:t>
            </a:r>
          </a:p>
          <a:p>
            <a:pPr marL="0" indent="0" algn="ctr">
              <a:buNone/>
            </a:pPr>
            <a:r>
              <a:rPr lang="en-US" sz="1200" i="1" dirty="0" smtClean="0">
                <a:latin typeface="Palatino Linotype" charset="0"/>
                <a:ea typeface="Palatino Linotype" charset="0"/>
                <a:cs typeface="Palatino Linotype" charset="0"/>
              </a:rPr>
              <a:t>Of what she might become in Your plan</a:t>
            </a:r>
          </a:p>
          <a:p>
            <a:pPr marL="0" indent="0" algn="ctr">
              <a:buNone/>
            </a:pPr>
            <a:r>
              <a:rPr lang="en-US" sz="1200" i="1" dirty="0" smtClean="0">
                <a:latin typeface="Palatino Linotype" charset="0"/>
                <a:ea typeface="Palatino Linotype" charset="0"/>
                <a:cs typeface="Palatino Linotype" charset="0"/>
              </a:rPr>
              <a:t>A woman of destiny with a holy mission</a:t>
            </a:r>
          </a:p>
          <a:p>
            <a:pPr marL="0" indent="0" algn="ctr">
              <a:buNone/>
            </a:pPr>
            <a:r>
              <a:rPr lang="en-US" sz="1200" i="1" dirty="0" smtClean="0">
                <a:latin typeface="Palatino Linotype" charset="0"/>
                <a:ea typeface="Palatino Linotype" charset="0"/>
                <a:cs typeface="Palatino Linotype" charset="0"/>
              </a:rPr>
              <a:t>A woman ready to say, “By God’s grace I can!”</a:t>
            </a:r>
          </a:p>
          <a:p>
            <a:pPr marL="0" indent="0" algn="ctr">
              <a:buNone/>
            </a:pPr>
            <a:r>
              <a:rPr lang="en-US" sz="1200" i="1" dirty="0" smtClean="0">
                <a:latin typeface="Palatino Linotype" charset="0"/>
                <a:ea typeface="Palatino Linotype" charset="0"/>
                <a:cs typeface="Palatino Linotype" charset="0"/>
              </a:rPr>
              <a:t> </a:t>
            </a:r>
          </a:p>
          <a:p>
            <a:pPr marL="0" indent="0" algn="ctr">
              <a:buNone/>
            </a:pPr>
            <a:r>
              <a:rPr lang="en-US" sz="1200" i="1" dirty="0" smtClean="0">
                <a:latin typeface="Palatino Linotype" charset="0"/>
                <a:ea typeface="Palatino Linotype" charset="0"/>
                <a:cs typeface="Palatino Linotype" charset="0"/>
              </a:rPr>
              <a:t>A loving woman, with peace, joy and patience</a:t>
            </a:r>
          </a:p>
          <a:p>
            <a:pPr marL="0" indent="0" algn="ctr">
              <a:buNone/>
            </a:pPr>
            <a:r>
              <a:rPr lang="en-US" sz="1200" i="1" dirty="0" smtClean="0">
                <a:latin typeface="Palatino Linotype" charset="0"/>
                <a:ea typeface="Palatino Linotype" charset="0"/>
                <a:cs typeface="Palatino Linotype" charset="0"/>
              </a:rPr>
              <a:t>Revealing Your character, Your power, Your grace</a:t>
            </a:r>
          </a:p>
          <a:p>
            <a:pPr marL="0" indent="0" algn="ctr">
              <a:buNone/>
            </a:pPr>
            <a:r>
              <a:rPr lang="en-US" sz="1200" i="1" dirty="0" smtClean="0">
                <a:latin typeface="Palatino Linotype" charset="0"/>
                <a:ea typeface="Palatino Linotype" charset="0"/>
                <a:cs typeface="Palatino Linotype" charset="0"/>
              </a:rPr>
              <a:t>A spiritual woman, who takes time each day</a:t>
            </a:r>
          </a:p>
          <a:p>
            <a:pPr marL="0" indent="0" algn="ctr">
              <a:buNone/>
            </a:pPr>
            <a:r>
              <a:rPr lang="en-US" sz="1200" i="1" dirty="0" smtClean="0">
                <a:latin typeface="Palatino Linotype" charset="0"/>
                <a:ea typeface="Palatino Linotype" charset="0"/>
                <a:cs typeface="Palatino Linotype" charset="0"/>
              </a:rPr>
              <a:t>To fill her cup, know Your will, seek Your face</a:t>
            </a:r>
            <a:endParaRPr lang="en-US" sz="1200" b="1" i="1" dirty="0" smtClean="0">
              <a:solidFill>
                <a:schemeClr val="bg1"/>
              </a:solidFill>
              <a:latin typeface="Palatino Linotype" charset="0"/>
              <a:ea typeface="Palatino Linotype" charset="0"/>
              <a:cs typeface="Palatino Linotype" charset="0"/>
            </a:endParaRPr>
          </a:p>
          <a:p>
            <a:endParaRPr lang="en-US" sz="1200" b="1" i="1" dirty="0" smtClean="0">
              <a:solidFill>
                <a:schemeClr val="bg1"/>
              </a:solidFill>
              <a:latin typeface="Palatino Linotype" charset="0"/>
              <a:ea typeface="Palatino Linotype" charset="0"/>
              <a:cs typeface="Palatino Linotype" charset="0"/>
            </a:endParaRPr>
          </a:p>
          <a:p>
            <a:endParaRPr lang="en-US" sz="1200" i="1" dirty="0" smtClean="0">
              <a:solidFill>
                <a:schemeClr val="bg1"/>
              </a:solidFill>
              <a:latin typeface="Palatino Linotype" charset="0"/>
              <a:ea typeface="Palatino Linotype" charset="0"/>
              <a:cs typeface="Palatino Linotype" charset="0"/>
            </a:endParaRPr>
          </a:p>
        </p:txBody>
      </p:sp>
      <p:sp>
        <p:nvSpPr>
          <p:cNvPr id="4" name="Slide Number Placeholder 3"/>
          <p:cNvSpPr>
            <a:spLocks noGrp="1"/>
          </p:cNvSpPr>
          <p:nvPr>
            <p:ph type="sldNum" sz="quarter" idx="10"/>
          </p:nvPr>
        </p:nvSpPr>
        <p:spPr/>
        <p:txBody>
          <a:bodyPr/>
          <a:lstStyle/>
          <a:p>
            <a:fld id="{BC924195-E0C0-E74B-A1E5-62FFC8B6AABA}" type="slidenum">
              <a:rPr lang="en-US" smtClean="0"/>
              <a:t>5</a:t>
            </a:fld>
            <a:endParaRPr lang="en-US"/>
          </a:p>
        </p:txBody>
      </p:sp>
    </p:spTree>
    <p:extLst>
      <p:ext uri="{BB962C8B-B14F-4D97-AF65-F5344CB8AC3E}">
        <p14:creationId xmlns:p14="http://schemas.microsoft.com/office/powerpoint/2010/main" val="631452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7800" y="510988"/>
            <a:ext cx="3514166" cy="2635624"/>
          </a:xfrm>
        </p:spPr>
      </p:sp>
      <p:sp>
        <p:nvSpPr>
          <p:cNvPr id="3" name="Notes Placeholder 2"/>
          <p:cNvSpPr>
            <a:spLocks noGrp="1"/>
          </p:cNvSpPr>
          <p:nvPr>
            <p:ph type="body" idx="1"/>
          </p:nvPr>
        </p:nvSpPr>
        <p:spPr>
          <a:xfrm>
            <a:off x="685800" y="3378571"/>
            <a:ext cx="5486400" cy="3600450"/>
          </a:xfrm>
        </p:spPr>
        <p:txBody>
          <a:bodyPr/>
          <a:lstStyle/>
          <a:p>
            <a:pPr marL="0" indent="0" algn="ctr">
              <a:buNone/>
            </a:pPr>
            <a:r>
              <a:rPr lang="en-US" sz="1200" i="1" dirty="0" smtClean="0">
                <a:latin typeface="Palatino Linotype" charset="0"/>
                <a:ea typeface="Palatino Linotype" charset="0"/>
                <a:cs typeface="Palatino Linotype" charset="0"/>
              </a:rPr>
              <a:t>A woman with courage; unafraid to risk</a:t>
            </a:r>
          </a:p>
          <a:p>
            <a:pPr marL="0" indent="0" algn="ctr">
              <a:buNone/>
            </a:pPr>
            <a:r>
              <a:rPr lang="en-US" sz="1200" i="1" dirty="0" smtClean="0">
                <a:latin typeface="Palatino Linotype" charset="0"/>
                <a:ea typeface="Palatino Linotype" charset="0"/>
                <a:cs typeface="Palatino Linotype" charset="0"/>
              </a:rPr>
              <a:t>Failure that she might gain success</a:t>
            </a:r>
          </a:p>
          <a:p>
            <a:pPr marL="0" indent="0" algn="ctr">
              <a:buNone/>
            </a:pPr>
            <a:r>
              <a:rPr lang="en-US" sz="1200" i="1" dirty="0" smtClean="0">
                <a:latin typeface="Palatino Linotype" charset="0"/>
                <a:ea typeface="Palatino Linotype" charset="0"/>
                <a:cs typeface="Palatino Linotype" charset="0"/>
              </a:rPr>
              <a:t>A woman ready to stretch beyond her limits,</a:t>
            </a:r>
          </a:p>
          <a:p>
            <a:pPr marL="0" indent="0" algn="ctr">
              <a:buNone/>
            </a:pPr>
            <a:r>
              <a:rPr lang="en-US" sz="1200" i="1" dirty="0" smtClean="0">
                <a:latin typeface="Palatino Linotype" charset="0"/>
                <a:ea typeface="Palatino Linotype" charset="0"/>
                <a:cs typeface="Palatino Linotype" charset="0"/>
              </a:rPr>
              <a:t>And in the striving find true happiness</a:t>
            </a:r>
          </a:p>
          <a:p>
            <a:pPr marL="0" indent="0" algn="ctr">
              <a:buNone/>
            </a:pPr>
            <a:r>
              <a:rPr lang="en-US" sz="1200" i="1" dirty="0" smtClean="0">
                <a:latin typeface="Palatino Linotype" charset="0"/>
                <a:ea typeface="Palatino Linotype" charset="0"/>
                <a:cs typeface="Palatino Linotype" charset="0"/>
              </a:rPr>
              <a:t> </a:t>
            </a:r>
          </a:p>
          <a:p>
            <a:pPr marL="0" indent="0" algn="ctr">
              <a:buNone/>
            </a:pPr>
            <a:r>
              <a:rPr lang="en-US" sz="1200" i="1" dirty="0" smtClean="0">
                <a:latin typeface="Palatino Linotype" charset="0"/>
                <a:ea typeface="Palatino Linotype" charset="0"/>
                <a:cs typeface="Palatino Linotype" charset="0"/>
              </a:rPr>
              <a:t>A determined woman, ready to face any test</a:t>
            </a:r>
          </a:p>
          <a:p>
            <a:pPr marL="0" indent="0" algn="ctr">
              <a:buNone/>
            </a:pPr>
            <a:r>
              <a:rPr lang="en-US" sz="1200" i="1" dirty="0" smtClean="0">
                <a:latin typeface="Palatino Linotype" charset="0"/>
                <a:ea typeface="Palatino Linotype" charset="0"/>
                <a:cs typeface="Palatino Linotype" charset="0"/>
              </a:rPr>
              <a:t>A woman with a purpose, who will not give in</a:t>
            </a:r>
          </a:p>
          <a:p>
            <a:pPr marL="0" indent="0" algn="ctr">
              <a:buNone/>
            </a:pPr>
            <a:r>
              <a:rPr lang="en-US" sz="1200" i="1" dirty="0" smtClean="0">
                <a:latin typeface="Palatino Linotype" charset="0"/>
                <a:ea typeface="Palatino Linotype" charset="0"/>
                <a:cs typeface="Palatino Linotype" charset="0"/>
              </a:rPr>
              <a:t>A woman who dares to reach, to achieve her best</a:t>
            </a:r>
          </a:p>
          <a:p>
            <a:pPr marL="0" indent="0" algn="ctr">
              <a:buNone/>
            </a:pPr>
            <a:r>
              <a:rPr lang="en-US" sz="1200" i="1" dirty="0" smtClean="0">
                <a:latin typeface="Palatino Linotype" charset="0"/>
                <a:ea typeface="Palatino Linotype" charset="0"/>
                <a:cs typeface="Palatino Linotype" charset="0"/>
              </a:rPr>
              <a:t>A woman of excellence! A woman who wins! </a:t>
            </a:r>
          </a:p>
          <a:p>
            <a:pPr marL="0" indent="0" algn="ctr">
              <a:buNone/>
            </a:pPr>
            <a:r>
              <a:rPr lang="en-US" sz="1200" i="1" dirty="0" smtClean="0">
                <a:latin typeface="Palatino Linotype" charset="0"/>
                <a:ea typeface="Palatino Linotype" charset="0"/>
                <a:cs typeface="Palatino Linotype" charset="0"/>
              </a:rPr>
              <a:t>O God, make me such a woman!</a:t>
            </a:r>
          </a:p>
          <a:p>
            <a:pPr marL="0" indent="0" algn="ctr">
              <a:buNone/>
            </a:pPr>
            <a:r>
              <a:rPr lang="en-US" sz="1200" i="1" dirty="0" smtClean="0">
                <a:latin typeface="Palatino Linotype" charset="0"/>
                <a:ea typeface="Palatino Linotype" charset="0"/>
                <a:cs typeface="Palatino Linotype" charset="0"/>
              </a:rPr>
              <a:t>A woman who is all that You have gifted her to be!</a:t>
            </a:r>
            <a:endParaRPr lang="en-US" sz="1200" i="1" dirty="0">
              <a:latin typeface="Palatino Linotype" charset="0"/>
              <a:ea typeface="Palatino Linotype" charset="0"/>
              <a:cs typeface="Palatino Linotype" charset="0"/>
            </a:endParaRPr>
          </a:p>
        </p:txBody>
      </p:sp>
      <p:sp>
        <p:nvSpPr>
          <p:cNvPr id="4" name="Slide Number Placeholder 3"/>
          <p:cNvSpPr>
            <a:spLocks noGrp="1"/>
          </p:cNvSpPr>
          <p:nvPr>
            <p:ph type="sldNum" sz="quarter" idx="10"/>
          </p:nvPr>
        </p:nvSpPr>
        <p:spPr/>
        <p:txBody>
          <a:bodyPr/>
          <a:lstStyle/>
          <a:p>
            <a:fld id="{BC924195-E0C0-E74B-A1E5-62FFC8B6AABA}" type="slidenum">
              <a:rPr lang="en-US" smtClean="0"/>
              <a:t>6</a:t>
            </a:fld>
            <a:endParaRPr lang="en-US"/>
          </a:p>
        </p:txBody>
      </p:sp>
    </p:spTree>
    <p:extLst>
      <p:ext uri="{BB962C8B-B14F-4D97-AF65-F5344CB8AC3E}">
        <p14:creationId xmlns:p14="http://schemas.microsoft.com/office/powerpoint/2010/main" val="1652371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rPr>
              <a:t>1. For </a:t>
            </a:r>
            <a:r>
              <a:rPr lang="en-US" sz="1200" b="1" i="1" dirty="0" smtClean="0">
                <a:solidFill>
                  <a:schemeClr val="bg1"/>
                </a:solidFill>
                <a:latin typeface="Palatino Linotype" charset="0"/>
                <a:ea typeface="Palatino Linotype" charset="0"/>
                <a:cs typeface="Palatino Linotype" charset="0"/>
              </a:rPr>
              <a:t>private</a:t>
            </a:r>
            <a:r>
              <a:rPr lang="en-US" sz="1200" b="1" dirty="0" smtClean="0">
                <a:solidFill>
                  <a:schemeClr val="bg1"/>
                </a:solidFill>
              </a:rPr>
              <a:t> study:</a:t>
            </a:r>
          </a:p>
          <a:p>
            <a:endParaRPr lang="en-US" sz="1200" b="1" dirty="0" smtClean="0">
              <a:solidFill>
                <a:schemeClr val="bg1"/>
              </a:solidFill>
            </a:endParaRPr>
          </a:p>
          <a:p>
            <a:pPr marL="171450" lvl="0" indent="-171450" fontAlgn="base">
              <a:buFont typeface="Arial" charset="0"/>
              <a:buChar char="•"/>
            </a:pPr>
            <a:r>
              <a:rPr lang="en-US" dirty="0" smtClean="0"/>
              <a:t>Begin each study with prayer. Ask God to help you to understand the message of the Scripture you are studying and to be able to apply it to your life.</a:t>
            </a:r>
          </a:p>
          <a:p>
            <a:pPr marL="171450" lvl="0" indent="-171450" fontAlgn="base">
              <a:buFont typeface="Arial" charset="0"/>
              <a:buChar char="•"/>
            </a:pPr>
            <a:endParaRPr lang="en-US" dirty="0" smtClean="0"/>
          </a:p>
          <a:p>
            <a:pPr marL="171450" lvl="0" indent="-171450" fontAlgn="base">
              <a:buFont typeface="Arial" charset="0"/>
              <a:buChar char="•"/>
            </a:pPr>
            <a:r>
              <a:rPr lang="en-US" dirty="0" smtClean="0"/>
              <a:t>Read the Bible texts suggested carefully and slowly. Let them speak to your heart.</a:t>
            </a:r>
          </a:p>
          <a:p>
            <a:pPr marL="171450" indent="-171450">
              <a:buFont typeface="Arial" charset="0"/>
              <a:buChar char="•"/>
            </a:pPr>
            <a:endParaRPr lang="en-US" sz="1200" dirty="0">
              <a:solidFill>
                <a:schemeClr val="bg1"/>
              </a:solidFill>
            </a:endParaRPr>
          </a:p>
        </p:txBody>
      </p:sp>
      <p:sp>
        <p:nvSpPr>
          <p:cNvPr id="4" name="Slide Number Placeholder 3"/>
          <p:cNvSpPr>
            <a:spLocks noGrp="1"/>
          </p:cNvSpPr>
          <p:nvPr>
            <p:ph type="sldNum" sz="quarter" idx="10"/>
          </p:nvPr>
        </p:nvSpPr>
        <p:spPr/>
        <p:txBody>
          <a:bodyPr/>
          <a:lstStyle/>
          <a:p>
            <a:fld id="{BC924195-E0C0-E74B-A1E5-62FFC8B6AABA}" type="slidenum">
              <a:rPr lang="en-US" smtClean="0"/>
              <a:t>7</a:t>
            </a:fld>
            <a:endParaRPr lang="en-US"/>
          </a:p>
        </p:txBody>
      </p:sp>
    </p:spTree>
    <p:extLst>
      <p:ext uri="{BB962C8B-B14F-4D97-AF65-F5344CB8AC3E}">
        <p14:creationId xmlns:p14="http://schemas.microsoft.com/office/powerpoint/2010/main" val="497453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fontAlgn="base">
              <a:buFont typeface="Arial" charset="0"/>
              <a:buChar char="•"/>
            </a:pPr>
            <a:r>
              <a:rPr lang="en-US" dirty="0" smtClean="0"/>
              <a:t>Read the text provided in the lesson and do the suggested personal growth exercises. Take time to do this. Don’t rush.</a:t>
            </a:r>
          </a:p>
          <a:p>
            <a:pPr marL="171450" lvl="0" indent="-171450" fontAlgn="base">
              <a:buFont typeface="Arial" charset="0"/>
              <a:buChar char="•"/>
            </a:pPr>
            <a:endParaRPr lang="en-US" sz="800" dirty="0" smtClean="0"/>
          </a:p>
          <a:p>
            <a:pPr marL="171450" lvl="0" indent="-171450" fontAlgn="base">
              <a:buFont typeface="Arial" charset="0"/>
              <a:buChar char="•"/>
            </a:pPr>
            <a:r>
              <a:rPr lang="en-US" dirty="0" smtClean="0"/>
              <a:t>Apply the principles to your own life. Write out your plans to make the practical changes necessary.</a:t>
            </a:r>
          </a:p>
          <a:p>
            <a:pPr marL="171450" lvl="0" indent="-171450" fontAlgn="base">
              <a:buFont typeface="Arial" charset="0"/>
              <a:buChar char="•"/>
            </a:pPr>
            <a:endParaRPr lang="en-US" sz="800" dirty="0" smtClean="0"/>
          </a:p>
          <a:p>
            <a:pPr marL="171450" lvl="0" indent="-171450" fontAlgn="base">
              <a:buFont typeface="Arial" charset="0"/>
              <a:buChar char="•"/>
            </a:pPr>
            <a:r>
              <a:rPr lang="en-US" dirty="0" smtClean="0"/>
              <a:t>End with prayer, asking God again to help you put into practice all you have learned.</a:t>
            </a:r>
            <a:endParaRPr lang="en-US" dirty="0"/>
          </a:p>
        </p:txBody>
      </p:sp>
      <p:sp>
        <p:nvSpPr>
          <p:cNvPr id="4" name="Slide Number Placeholder 3"/>
          <p:cNvSpPr>
            <a:spLocks noGrp="1"/>
          </p:cNvSpPr>
          <p:nvPr>
            <p:ph type="sldNum" sz="quarter" idx="10"/>
          </p:nvPr>
        </p:nvSpPr>
        <p:spPr/>
        <p:txBody>
          <a:bodyPr/>
          <a:lstStyle/>
          <a:p>
            <a:fld id="{BC924195-E0C0-E74B-A1E5-62FFC8B6AABA}" type="slidenum">
              <a:rPr lang="en-US" smtClean="0"/>
              <a:t>8</a:t>
            </a:fld>
            <a:endParaRPr lang="en-US"/>
          </a:p>
        </p:txBody>
      </p:sp>
    </p:spTree>
    <p:extLst>
      <p:ext uri="{BB962C8B-B14F-4D97-AF65-F5344CB8AC3E}">
        <p14:creationId xmlns:p14="http://schemas.microsoft.com/office/powerpoint/2010/main" val="466969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chemeClr val="bg1"/>
                </a:solidFill>
                <a:latin typeface="+mn-lt"/>
              </a:rPr>
              <a:t>2. For </a:t>
            </a:r>
            <a:r>
              <a:rPr lang="en-US" b="1" i="1" dirty="0" smtClean="0">
                <a:solidFill>
                  <a:schemeClr val="bg1"/>
                </a:solidFill>
                <a:latin typeface="Palatino Linotype" charset="0"/>
                <a:ea typeface="Palatino Linotype" charset="0"/>
                <a:cs typeface="Palatino Linotype" charset="0"/>
              </a:rPr>
              <a:t>group</a:t>
            </a:r>
            <a:r>
              <a:rPr lang="en-US" b="1" dirty="0" smtClean="0">
                <a:solidFill>
                  <a:schemeClr val="bg1"/>
                </a:solidFill>
                <a:latin typeface="+mn-lt"/>
              </a:rPr>
              <a:t> study</a:t>
            </a:r>
          </a:p>
          <a:p>
            <a:endParaRPr lang="en-US" b="1" dirty="0" smtClean="0">
              <a:solidFill>
                <a:schemeClr val="bg1"/>
              </a:solidFill>
              <a:latin typeface="+mn-lt"/>
            </a:endParaRPr>
          </a:p>
          <a:p>
            <a:pPr marL="171450" lvl="0" indent="-171450" fontAlgn="base">
              <a:buFont typeface="Arial" charset="0"/>
              <a:buChar char="•"/>
            </a:pPr>
            <a:r>
              <a:rPr lang="en-US" sz="1200" dirty="0" smtClean="0"/>
              <a:t>Before commencing the study, pray. The coordinator or group leader can do this.  </a:t>
            </a:r>
          </a:p>
          <a:p>
            <a:pPr marL="171450" lvl="0" indent="-171450" fontAlgn="base">
              <a:buFont typeface="Arial" charset="0"/>
              <a:buChar char="•"/>
            </a:pPr>
            <a:endParaRPr lang="en-US" sz="800" dirty="0" smtClean="0"/>
          </a:p>
          <a:p>
            <a:pPr marL="171450" lvl="0" indent="-171450" fontAlgn="base">
              <a:buFont typeface="Arial" charset="0"/>
              <a:buChar char="•"/>
            </a:pPr>
            <a:r>
              <a:rPr lang="en-US" sz="1200" dirty="0" smtClean="0"/>
              <a:t>Hand out the lessons so that each person has a copy.</a:t>
            </a:r>
          </a:p>
          <a:p>
            <a:pPr marL="171450" lvl="0" indent="-171450" fontAlgn="base">
              <a:buFont typeface="Arial" charset="0"/>
              <a:buChar char="•"/>
            </a:pPr>
            <a:endParaRPr lang="en-US" sz="800" dirty="0" smtClean="0"/>
          </a:p>
          <a:p>
            <a:pPr marL="171450" lvl="0" indent="-171450" fontAlgn="base">
              <a:buFont typeface="Arial" charset="0"/>
              <a:buChar char="•"/>
            </a:pPr>
            <a:r>
              <a:rPr lang="en-US" sz="1200" dirty="0" smtClean="0"/>
              <a:t>Begin to read together. Read the texts together, or let one person read. Compare various translations.</a:t>
            </a:r>
          </a:p>
          <a:p>
            <a:pPr marL="171450" lvl="0" indent="-171450" fontAlgn="base">
              <a:buFont typeface="Arial" charset="0"/>
              <a:buChar char="•"/>
            </a:pPr>
            <a:endParaRPr lang="en-US" sz="800" dirty="0" smtClean="0"/>
          </a:p>
          <a:p>
            <a:pPr marL="171450" lvl="0" indent="-171450" fontAlgn="base">
              <a:buFont typeface="Arial" charset="0"/>
              <a:buChar char="•"/>
            </a:pPr>
            <a:r>
              <a:rPr lang="en-US" sz="1200" dirty="0" smtClean="0"/>
              <a:t>The leader should lead the group through the lesson notes carefully, inviting questions or clarification as she proceeds.</a:t>
            </a:r>
          </a:p>
          <a:p>
            <a:pPr marL="171450" indent="-171450">
              <a:buFont typeface="Arial" charset="0"/>
              <a:buChar char="•"/>
            </a:pPr>
            <a:endParaRPr lang="en-US" dirty="0"/>
          </a:p>
        </p:txBody>
      </p:sp>
      <p:sp>
        <p:nvSpPr>
          <p:cNvPr id="4" name="Slide Number Placeholder 3"/>
          <p:cNvSpPr>
            <a:spLocks noGrp="1"/>
          </p:cNvSpPr>
          <p:nvPr>
            <p:ph type="sldNum" sz="quarter" idx="10"/>
          </p:nvPr>
        </p:nvSpPr>
        <p:spPr/>
        <p:txBody>
          <a:bodyPr/>
          <a:lstStyle/>
          <a:p>
            <a:fld id="{BC924195-E0C0-E74B-A1E5-62FFC8B6AABA}" type="slidenum">
              <a:rPr lang="en-US" smtClean="0"/>
              <a:t>9</a:t>
            </a:fld>
            <a:endParaRPr lang="en-US"/>
          </a:p>
        </p:txBody>
      </p:sp>
    </p:spTree>
    <p:extLst>
      <p:ext uri="{BB962C8B-B14F-4D97-AF65-F5344CB8AC3E}">
        <p14:creationId xmlns:p14="http://schemas.microsoft.com/office/powerpoint/2010/main" val="127715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B4DB30B-F306-904A-8882-2AED5A222A9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6695438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DB30B-F306-904A-8882-2AED5A222A9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7587629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DB30B-F306-904A-8882-2AED5A222A9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77033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B4DB30B-F306-904A-8882-2AED5A222A9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002592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DB30B-F306-904A-8882-2AED5A222A95}" type="datetimeFigureOut">
              <a:rPr lang="en-US" smtClean="0"/>
              <a:t>3/4/16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410915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B4DB30B-F306-904A-8882-2AED5A222A95}"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738142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B4DB30B-F306-904A-8882-2AED5A222A95}" type="datetimeFigureOut">
              <a:rPr lang="en-US" smtClean="0"/>
              <a:t>3/4/16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210321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B4DB30B-F306-904A-8882-2AED5A222A95}" type="datetimeFigureOut">
              <a:rPr lang="en-US" smtClean="0"/>
              <a:t>3/4/16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191692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DB30B-F306-904A-8882-2AED5A222A95}" type="datetimeFigureOut">
              <a:rPr lang="en-US" smtClean="0"/>
              <a:t>3/4/16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348632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DB30B-F306-904A-8882-2AED5A222A95}"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932017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DB30B-F306-904A-8882-2AED5A222A95}" type="datetimeFigureOut">
              <a:rPr lang="en-US" smtClean="0"/>
              <a:t>3/4/16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A26D416-4B3F-C04A-9896-AD3647CE31C6}" type="slidenum">
              <a:rPr lang="en-US" smtClean="0"/>
              <a:t>‹#›</a:t>
            </a:fld>
            <a:endParaRPr lang="en-US"/>
          </a:p>
        </p:txBody>
      </p:sp>
    </p:spTree>
    <p:extLst>
      <p:ext uri="{BB962C8B-B14F-4D97-AF65-F5344CB8AC3E}">
        <p14:creationId xmlns:p14="http://schemas.microsoft.com/office/powerpoint/2010/main" val="14602369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DB30B-F306-904A-8882-2AED5A222A95}" type="datetimeFigureOut">
              <a:rPr lang="en-US" smtClean="0"/>
              <a:t>3/4/16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26D416-4B3F-C04A-9896-AD3647CE31C6}" type="slidenum">
              <a:rPr lang="en-US" smtClean="0"/>
              <a:t>‹#›</a:t>
            </a:fld>
            <a:endParaRPr lang="en-US"/>
          </a:p>
        </p:txBody>
      </p:sp>
    </p:spTree>
    <p:extLst>
      <p:ext uri="{BB962C8B-B14F-4D97-AF65-F5344CB8AC3E}">
        <p14:creationId xmlns:p14="http://schemas.microsoft.com/office/powerpoint/2010/main" val="1816650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emf"/><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6236" y="3612995"/>
            <a:ext cx="634568" cy="443900"/>
          </a:xfrm>
          <a:prstGeom prst="rect">
            <a:avLst/>
          </a:prstGeom>
        </p:spPr>
      </p:pic>
    </p:spTree>
    <p:extLst>
      <p:ext uri="{BB962C8B-B14F-4D97-AF65-F5344CB8AC3E}">
        <p14:creationId xmlns:p14="http://schemas.microsoft.com/office/powerpoint/2010/main" val="885197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3" name="Content Placeholder 2"/>
          <p:cNvSpPr>
            <a:spLocks noGrp="1"/>
          </p:cNvSpPr>
          <p:nvPr>
            <p:ph idx="1"/>
          </p:nvPr>
        </p:nvSpPr>
        <p:spPr>
          <a:xfrm>
            <a:off x="486410" y="2333625"/>
            <a:ext cx="8210550" cy="4351338"/>
          </a:xfrm>
        </p:spPr>
        <p:txBody>
          <a:bodyPr>
            <a:normAutofit/>
          </a:bodyPr>
          <a:lstStyle/>
          <a:p>
            <a:pPr lvl="0" fontAlgn="base"/>
            <a:r>
              <a:rPr lang="en-US" sz="2400" dirty="0"/>
              <a:t>Allow time for all to complete the personal growth exercises in silence</a:t>
            </a:r>
            <a:r>
              <a:rPr lang="en-US" sz="2400" dirty="0" smtClean="0"/>
              <a:t>.</a:t>
            </a:r>
          </a:p>
          <a:p>
            <a:pPr marL="0" lvl="0" indent="0" fontAlgn="base">
              <a:buNone/>
            </a:pPr>
            <a:endParaRPr lang="en-US" sz="800" dirty="0"/>
          </a:p>
          <a:p>
            <a:pPr lvl="0" fontAlgn="base"/>
            <a:r>
              <a:rPr lang="en-US" sz="2400" dirty="0"/>
              <a:t>Compare answers if the group is comfortable doing this. This can be a fun learning time</a:t>
            </a:r>
            <a:r>
              <a:rPr lang="en-US" sz="2400" dirty="0" smtClean="0"/>
              <a:t>.</a:t>
            </a:r>
          </a:p>
          <a:p>
            <a:pPr marL="0" lvl="0" indent="0" fontAlgn="base">
              <a:buNone/>
            </a:pPr>
            <a:endParaRPr lang="en-US" sz="800" dirty="0"/>
          </a:p>
          <a:p>
            <a:pPr lvl="0" fontAlgn="base"/>
            <a:r>
              <a:rPr lang="en-US" sz="2400" dirty="0"/>
              <a:t>Encourage the group members to share with each other what they felt about the lesson</a:t>
            </a:r>
            <a:r>
              <a:rPr lang="en-US" sz="2400" dirty="0" smtClean="0"/>
              <a:t>.</a:t>
            </a:r>
          </a:p>
          <a:p>
            <a:pPr marL="0" lvl="0" indent="0" fontAlgn="base">
              <a:buNone/>
            </a:pPr>
            <a:endParaRPr lang="en-US" sz="800" dirty="0"/>
          </a:p>
          <a:p>
            <a:pPr lvl="0" fontAlgn="base"/>
            <a:r>
              <a:rPr lang="en-US" sz="2400" dirty="0"/>
              <a:t>Encourage each member to apply the principles personally</a:t>
            </a:r>
            <a:r>
              <a:rPr lang="en-US" sz="2400" dirty="0" smtClean="0"/>
              <a:t>.</a:t>
            </a:r>
          </a:p>
          <a:p>
            <a:pPr marL="0" lvl="0" indent="0" fontAlgn="base">
              <a:buNone/>
            </a:pPr>
            <a:endParaRPr lang="en-US" sz="800" dirty="0"/>
          </a:p>
          <a:p>
            <a:pPr lvl="0" fontAlgn="base"/>
            <a:r>
              <a:rPr lang="en-US" sz="2400" dirty="0"/>
              <a:t>End with prayer.</a:t>
            </a:r>
          </a:p>
        </p:txBody>
      </p:sp>
    </p:spTree>
    <p:extLst>
      <p:ext uri="{BB962C8B-B14F-4D97-AF65-F5344CB8AC3E}">
        <p14:creationId xmlns:p14="http://schemas.microsoft.com/office/powerpoint/2010/main" val="592956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2" name="Title 1"/>
          <p:cNvSpPr>
            <a:spLocks noGrp="1"/>
          </p:cNvSpPr>
          <p:nvPr>
            <p:ph type="title"/>
          </p:nvPr>
        </p:nvSpPr>
        <p:spPr>
          <a:xfrm>
            <a:off x="-915670" y="995046"/>
            <a:ext cx="7886700" cy="1325563"/>
          </a:xfrm>
        </p:spPr>
        <p:txBody>
          <a:bodyPr>
            <a:normAutofit/>
          </a:bodyPr>
          <a:lstStyle/>
          <a:p>
            <a:pPr algn="ctr"/>
            <a:r>
              <a:rPr lang="en-US" sz="4000" b="1" dirty="0" smtClean="0">
                <a:solidFill>
                  <a:schemeClr val="bg1"/>
                </a:solidFill>
                <a:latin typeface="+mn-lt"/>
              </a:rPr>
              <a:t>3. The </a:t>
            </a:r>
            <a:r>
              <a:rPr lang="en-US" sz="4000" b="1" dirty="0">
                <a:solidFill>
                  <a:schemeClr val="bg1"/>
                </a:solidFill>
                <a:latin typeface="+mn-lt"/>
              </a:rPr>
              <a:t>Facilitator </a:t>
            </a:r>
            <a:r>
              <a:rPr lang="en-US" sz="4000" b="1" dirty="0" smtClean="0">
                <a:solidFill>
                  <a:schemeClr val="bg1"/>
                </a:solidFill>
                <a:latin typeface="+mn-lt"/>
              </a:rPr>
              <a:t/>
            </a:r>
            <a:br>
              <a:rPr lang="en-US" sz="4000" b="1" dirty="0" smtClean="0">
                <a:solidFill>
                  <a:schemeClr val="bg1"/>
                </a:solidFill>
                <a:latin typeface="+mn-lt"/>
              </a:rPr>
            </a:br>
            <a:r>
              <a:rPr lang="en-US" sz="4000" b="1" dirty="0" smtClean="0">
                <a:solidFill>
                  <a:schemeClr val="bg1"/>
                </a:solidFill>
                <a:latin typeface="+mn-lt"/>
              </a:rPr>
              <a:t>or </a:t>
            </a:r>
            <a:r>
              <a:rPr lang="en-US" sz="4000" b="1" i="1" dirty="0">
                <a:solidFill>
                  <a:schemeClr val="bg1"/>
                </a:solidFill>
                <a:latin typeface="Palatino Linotype" charset="0"/>
                <a:ea typeface="Palatino Linotype" charset="0"/>
                <a:cs typeface="Palatino Linotype" charset="0"/>
              </a:rPr>
              <a:t>Group Leader </a:t>
            </a:r>
            <a:r>
              <a:rPr lang="en-US" sz="4000" b="1" dirty="0">
                <a:solidFill>
                  <a:schemeClr val="bg1"/>
                </a:solidFill>
                <a:latin typeface="+mn-lt"/>
              </a:rPr>
              <a:t>should:</a:t>
            </a:r>
          </a:p>
        </p:txBody>
      </p:sp>
      <p:sp>
        <p:nvSpPr>
          <p:cNvPr id="3" name="Content Placeholder 2"/>
          <p:cNvSpPr>
            <a:spLocks noGrp="1"/>
          </p:cNvSpPr>
          <p:nvPr>
            <p:ph idx="1"/>
          </p:nvPr>
        </p:nvSpPr>
        <p:spPr>
          <a:xfrm>
            <a:off x="628650" y="2557145"/>
            <a:ext cx="7886700" cy="4351338"/>
          </a:xfrm>
        </p:spPr>
        <p:txBody>
          <a:bodyPr>
            <a:noAutofit/>
          </a:bodyPr>
          <a:lstStyle/>
          <a:p>
            <a:pPr lvl="0" fontAlgn="base"/>
            <a:r>
              <a:rPr lang="en-US" sz="2600" dirty="0"/>
              <a:t>Create an unhurried atmosphere during the group’s discussion</a:t>
            </a:r>
            <a:r>
              <a:rPr lang="en-US" sz="2600" dirty="0" smtClean="0"/>
              <a:t>.</a:t>
            </a:r>
          </a:p>
          <a:p>
            <a:pPr lvl="0" fontAlgn="base"/>
            <a:endParaRPr lang="en-US" sz="800" dirty="0"/>
          </a:p>
          <a:p>
            <a:pPr lvl="0" fontAlgn="base"/>
            <a:r>
              <a:rPr lang="en-US" sz="2600" dirty="0"/>
              <a:t>Keep the discussion focused and moving</a:t>
            </a:r>
            <a:r>
              <a:rPr lang="en-US" sz="2600" dirty="0" smtClean="0"/>
              <a:t>.</a:t>
            </a:r>
          </a:p>
          <a:p>
            <a:pPr lvl="0" fontAlgn="base"/>
            <a:endParaRPr lang="en-US" sz="800" dirty="0"/>
          </a:p>
          <a:p>
            <a:pPr lvl="0" fontAlgn="base"/>
            <a:r>
              <a:rPr lang="en-US" sz="2600" dirty="0"/>
              <a:t>Encourage the sharing of personal stories and experiences</a:t>
            </a:r>
            <a:r>
              <a:rPr lang="en-US" sz="2600" dirty="0" smtClean="0"/>
              <a:t>.</a:t>
            </a:r>
          </a:p>
          <a:p>
            <a:pPr marL="0" lvl="0" indent="0" fontAlgn="base">
              <a:buNone/>
            </a:pPr>
            <a:endParaRPr lang="en-US" sz="800" dirty="0"/>
          </a:p>
          <a:p>
            <a:pPr lvl="0" fontAlgn="base"/>
            <a:r>
              <a:rPr lang="en-US" sz="2600" dirty="0"/>
              <a:t>Encourage and validate each person’s contribution to the discussion.</a:t>
            </a:r>
          </a:p>
          <a:p>
            <a:pPr lvl="0" fontAlgn="base"/>
            <a:endParaRPr lang="en-US" sz="2600" dirty="0"/>
          </a:p>
        </p:txBody>
      </p:sp>
    </p:spTree>
    <p:extLst>
      <p:ext uri="{BB962C8B-B14F-4D97-AF65-F5344CB8AC3E}">
        <p14:creationId xmlns:p14="http://schemas.microsoft.com/office/powerpoint/2010/main" val="16397610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628650" y="2475865"/>
            <a:ext cx="7886700" cy="4351338"/>
          </a:xfrm>
        </p:spPr>
        <p:txBody>
          <a:bodyPr>
            <a:normAutofit/>
          </a:bodyPr>
          <a:lstStyle/>
          <a:p>
            <a:pPr lvl="0" fontAlgn="base"/>
            <a:r>
              <a:rPr lang="en-US" sz="2400" dirty="0"/>
              <a:t>Be comfortable with silence. Read the silence. Has the topic been exhausted? Has boredom stepped in? Find creative ways to revitalize the group through singing, getting up, or moving around</a:t>
            </a:r>
            <a:r>
              <a:rPr lang="en-US" sz="2400" dirty="0" smtClean="0"/>
              <a:t>.</a:t>
            </a:r>
          </a:p>
          <a:p>
            <a:pPr marL="0" lvl="0" indent="0" fontAlgn="base">
              <a:buNone/>
            </a:pPr>
            <a:endParaRPr lang="en-US" sz="800" dirty="0"/>
          </a:p>
          <a:p>
            <a:pPr lvl="0" fontAlgn="base"/>
            <a:r>
              <a:rPr lang="en-US" sz="2400" dirty="0"/>
              <a:t>Monitor the time</a:t>
            </a:r>
            <a:r>
              <a:rPr lang="en-US" sz="2400" dirty="0" smtClean="0"/>
              <a:t>.</a:t>
            </a:r>
          </a:p>
          <a:p>
            <a:pPr marL="0" lvl="0" indent="0" fontAlgn="base">
              <a:buNone/>
            </a:pPr>
            <a:endParaRPr lang="en-US" sz="800" dirty="0"/>
          </a:p>
          <a:p>
            <a:pPr lvl="0" fontAlgn="base"/>
            <a:r>
              <a:rPr lang="en-US" sz="2400" dirty="0"/>
              <a:t>Carefully invite others to pray</a:t>
            </a:r>
            <a:r>
              <a:rPr lang="en-US" sz="2400" dirty="0" smtClean="0"/>
              <a:t>.</a:t>
            </a:r>
          </a:p>
          <a:p>
            <a:pPr lvl="0" fontAlgn="base"/>
            <a:endParaRPr lang="en-US" sz="800" dirty="0"/>
          </a:p>
          <a:p>
            <a:pPr lvl="0" fontAlgn="base"/>
            <a:r>
              <a:rPr lang="en-US" sz="2400" dirty="0"/>
              <a:t>Invite a group member, or all the members, to read “My Prayer for Today” at the end of each lesson study.</a:t>
            </a:r>
          </a:p>
          <a:p>
            <a:pPr marL="0" indent="0">
              <a:buNone/>
            </a:pPr>
            <a:endParaRPr lang="en-US" sz="2400" dirty="0"/>
          </a:p>
        </p:txBody>
      </p:sp>
    </p:spTree>
    <p:extLst>
      <p:ext uri="{BB962C8B-B14F-4D97-AF65-F5344CB8AC3E}">
        <p14:creationId xmlns:p14="http://schemas.microsoft.com/office/powerpoint/2010/main" val="12768525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286240" cy="6858000"/>
          </a:xfrm>
          <a:prstGeom prst="rect">
            <a:avLst/>
          </a:prstGeom>
        </p:spPr>
      </p:pic>
      <p:sp>
        <p:nvSpPr>
          <p:cNvPr id="3" name="Content Placeholder 2"/>
          <p:cNvSpPr>
            <a:spLocks noGrp="1"/>
          </p:cNvSpPr>
          <p:nvPr>
            <p:ph idx="1"/>
          </p:nvPr>
        </p:nvSpPr>
        <p:spPr>
          <a:xfrm>
            <a:off x="1177290" y="2963545"/>
            <a:ext cx="7256780" cy="2299335"/>
          </a:xfrm>
        </p:spPr>
        <p:txBody>
          <a:bodyPr>
            <a:normAutofit/>
          </a:bodyPr>
          <a:lstStyle/>
          <a:p>
            <a:pPr marL="0" indent="0" algn="ctr">
              <a:buNone/>
            </a:pPr>
            <a:r>
              <a:rPr lang="en-US" sz="3600" i="1" dirty="0">
                <a:solidFill>
                  <a:srgbClr val="7030A0"/>
                </a:solidFill>
                <a:latin typeface="Palatino Linotype" charset="0"/>
                <a:ea typeface="Palatino Linotype" charset="0"/>
                <a:cs typeface="Palatino Linotype" charset="0"/>
              </a:rPr>
              <a:t>Lord, help me to become what the world is waiting to see - </a:t>
            </a:r>
          </a:p>
          <a:p>
            <a:pPr marL="0" indent="0" algn="ctr">
              <a:buNone/>
            </a:pPr>
            <a:r>
              <a:rPr lang="en-US" sz="3600" i="1" dirty="0">
                <a:solidFill>
                  <a:srgbClr val="7030A0"/>
                </a:solidFill>
                <a:latin typeface="Palatino Linotype" charset="0"/>
                <a:ea typeface="Palatino Linotype" charset="0"/>
                <a:cs typeface="Palatino Linotype" charset="0"/>
              </a:rPr>
              <a:t>A woman who is all You have a gifted her to be.</a:t>
            </a:r>
            <a:endParaRPr lang="en-US" sz="3600" dirty="0">
              <a:solidFill>
                <a:srgbClr val="7030A0"/>
              </a:solidFill>
            </a:endParaRPr>
          </a:p>
        </p:txBody>
      </p:sp>
    </p:spTree>
    <p:extLst>
      <p:ext uri="{BB962C8B-B14F-4D97-AF65-F5344CB8AC3E}">
        <p14:creationId xmlns:p14="http://schemas.microsoft.com/office/powerpoint/2010/main" val="4603950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42" y="0"/>
            <a:ext cx="9213042" cy="6858000"/>
          </a:xfrm>
          <a:prstGeom prst="rect">
            <a:avLst/>
          </a:prstGeom>
        </p:spPr>
      </p:pic>
      <p:sp>
        <p:nvSpPr>
          <p:cNvPr id="2" name="Title 1"/>
          <p:cNvSpPr>
            <a:spLocks noGrp="1"/>
          </p:cNvSpPr>
          <p:nvPr>
            <p:ph type="title"/>
          </p:nvPr>
        </p:nvSpPr>
        <p:spPr>
          <a:xfrm>
            <a:off x="161290" y="4754246"/>
            <a:ext cx="7886700" cy="1325563"/>
          </a:xfrm>
        </p:spPr>
        <p:txBody>
          <a:bodyPr>
            <a:normAutofit/>
          </a:bodyPr>
          <a:lstStyle/>
          <a:p>
            <a:r>
              <a:rPr lang="en-US" sz="3600" b="1" dirty="0" smtClean="0">
                <a:solidFill>
                  <a:schemeClr val="bg1"/>
                </a:solidFill>
                <a:latin typeface="+mn-lt"/>
              </a:rPr>
              <a:t>Introduction</a:t>
            </a:r>
            <a:endParaRPr lang="en-US" sz="3600" dirty="0">
              <a:solidFill>
                <a:schemeClr val="bg1"/>
              </a:solidFill>
              <a:latin typeface="+mn-lt"/>
            </a:endParaRPr>
          </a:p>
        </p:txBody>
      </p:sp>
    </p:spTree>
    <p:extLst>
      <p:ext uri="{BB962C8B-B14F-4D97-AF65-F5344CB8AC3E}">
        <p14:creationId xmlns:p14="http://schemas.microsoft.com/office/powerpoint/2010/main" val="883729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3" name="Content Placeholder 2"/>
          <p:cNvSpPr>
            <a:spLocks noGrp="1"/>
          </p:cNvSpPr>
          <p:nvPr>
            <p:ph idx="1"/>
          </p:nvPr>
        </p:nvSpPr>
        <p:spPr>
          <a:xfrm>
            <a:off x="567690" y="2272665"/>
            <a:ext cx="7886700" cy="4351338"/>
          </a:xfrm>
        </p:spPr>
        <p:txBody>
          <a:bodyPr>
            <a:normAutofit/>
          </a:bodyPr>
          <a:lstStyle/>
          <a:p>
            <a:pPr marL="0" indent="0">
              <a:buNone/>
            </a:pPr>
            <a:r>
              <a:rPr lang="en-US" dirty="0"/>
              <a:t> </a:t>
            </a:r>
          </a:p>
          <a:p>
            <a:pPr lvl="0"/>
            <a:r>
              <a:rPr lang="en-US" dirty="0"/>
              <a:t>The Best You Can Be gives practical suggestions on achieving your full potential. You’ll find sound advice on reaching your goals, enriching your spiritual life, and controlling negative emotions</a:t>
            </a:r>
            <a:r>
              <a:rPr lang="en-US" dirty="0" smtClean="0"/>
              <a:t>.</a:t>
            </a:r>
          </a:p>
          <a:p>
            <a:pPr marL="0" lvl="0" indent="0">
              <a:buNone/>
            </a:pPr>
            <a:endParaRPr lang="en-US" sz="900" dirty="0"/>
          </a:p>
          <a:p>
            <a:pPr lvl="0"/>
            <a:r>
              <a:rPr lang="en-US" dirty="0"/>
              <a:t>You’ll learn how to communicate love and acceptance, inspire a desire for change in others, organize your home and time, and be more assertive</a:t>
            </a:r>
            <a:r>
              <a:rPr lang="en-US" dirty="0" smtClean="0"/>
              <a:t>.</a:t>
            </a:r>
            <a:endParaRPr lang="en-US" dirty="0"/>
          </a:p>
        </p:txBody>
      </p:sp>
    </p:spTree>
    <p:extLst>
      <p:ext uri="{BB962C8B-B14F-4D97-AF65-F5344CB8AC3E}">
        <p14:creationId xmlns:p14="http://schemas.microsoft.com/office/powerpoint/2010/main" val="3484097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3" name="Content Placeholder 2"/>
          <p:cNvSpPr>
            <a:spLocks noGrp="1"/>
          </p:cNvSpPr>
          <p:nvPr>
            <p:ph idx="1"/>
          </p:nvPr>
        </p:nvSpPr>
        <p:spPr>
          <a:xfrm>
            <a:off x="608330" y="2760345"/>
            <a:ext cx="7886700" cy="3843655"/>
          </a:xfrm>
        </p:spPr>
        <p:txBody>
          <a:bodyPr/>
          <a:lstStyle/>
          <a:p>
            <a:pPr lvl="0"/>
            <a:r>
              <a:rPr lang="en-US" dirty="0"/>
              <a:t>Personal growth exercises at the end of each chapter will enable you to put what you’ve learned into practice and get the results you want</a:t>
            </a:r>
            <a:r>
              <a:rPr lang="en-US" dirty="0" smtClean="0"/>
              <a:t>.</a:t>
            </a:r>
          </a:p>
          <a:p>
            <a:pPr marL="0" lvl="0" indent="0">
              <a:buNone/>
            </a:pPr>
            <a:endParaRPr lang="en-US" sz="1000" dirty="0"/>
          </a:p>
          <a:p>
            <a:pPr lvl="0"/>
            <a:r>
              <a:rPr lang="en-US" dirty="0"/>
              <a:t>Drawing principles from the lives of successful women and what they have learned in their own Christian experiences, Dorothy Eaton Watts and Joy Marie Butler will help you become the best you can be.</a:t>
            </a:r>
          </a:p>
        </p:txBody>
      </p:sp>
    </p:spTree>
    <p:extLst>
      <p:ext uri="{BB962C8B-B14F-4D97-AF65-F5344CB8AC3E}">
        <p14:creationId xmlns:p14="http://schemas.microsoft.com/office/powerpoint/2010/main" val="9525686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395"/>
          </a:xfrm>
          <a:prstGeom prst="rect">
            <a:avLst/>
          </a:prstGeom>
        </p:spPr>
      </p:pic>
      <p:sp>
        <p:nvSpPr>
          <p:cNvPr id="3" name="Content Placeholder 2"/>
          <p:cNvSpPr>
            <a:spLocks noGrp="1"/>
          </p:cNvSpPr>
          <p:nvPr>
            <p:ph idx="1"/>
          </p:nvPr>
        </p:nvSpPr>
        <p:spPr>
          <a:xfrm>
            <a:off x="323850" y="1947545"/>
            <a:ext cx="8515350" cy="4351338"/>
          </a:xfrm>
        </p:spPr>
        <p:txBody>
          <a:bodyPr>
            <a:noAutofit/>
          </a:bodyPr>
          <a:lstStyle/>
          <a:p>
            <a:pPr marL="0" indent="0" algn="ctr">
              <a:buNone/>
            </a:pPr>
            <a:r>
              <a:rPr lang="en-US" sz="2000" i="1" dirty="0" smtClean="0">
                <a:latin typeface="Palatino Linotype" charset="0"/>
                <a:ea typeface="Palatino Linotype" charset="0"/>
                <a:cs typeface="Palatino Linotype" charset="0"/>
              </a:rPr>
              <a:t> </a:t>
            </a:r>
          </a:p>
          <a:p>
            <a:pPr marL="0" indent="0" algn="ctr">
              <a:buNone/>
            </a:pPr>
            <a:r>
              <a:rPr lang="en-US" sz="2000" i="1" dirty="0" smtClean="0">
                <a:latin typeface="Palatino Linotype" charset="0"/>
                <a:ea typeface="Palatino Linotype" charset="0"/>
                <a:cs typeface="Palatino Linotype" charset="0"/>
              </a:rPr>
              <a:t>Lord, help me to become what the world is waiting to see - </a:t>
            </a:r>
          </a:p>
          <a:p>
            <a:pPr marL="0" indent="0" algn="ctr">
              <a:buNone/>
            </a:pPr>
            <a:r>
              <a:rPr lang="en-US" sz="2000" i="1" dirty="0" smtClean="0">
                <a:latin typeface="Palatino Linotype" charset="0"/>
                <a:ea typeface="Palatino Linotype" charset="0"/>
                <a:cs typeface="Palatino Linotype" charset="0"/>
              </a:rPr>
              <a:t>A woman who is all You have a gifted her to be. </a:t>
            </a:r>
          </a:p>
          <a:p>
            <a:pPr marL="0" indent="0" algn="ctr">
              <a:buNone/>
            </a:pPr>
            <a:r>
              <a:rPr lang="en-US" sz="2000" i="1" dirty="0" smtClean="0">
                <a:latin typeface="Palatino Linotype" charset="0"/>
                <a:ea typeface="Palatino Linotype" charset="0"/>
                <a:cs typeface="Palatino Linotype" charset="0"/>
              </a:rPr>
              <a:t>A woman possessed with a noble vision</a:t>
            </a:r>
          </a:p>
          <a:p>
            <a:pPr marL="0" indent="0" algn="ctr">
              <a:buNone/>
            </a:pPr>
            <a:r>
              <a:rPr lang="en-US" sz="2000" i="1" dirty="0" smtClean="0">
                <a:latin typeface="Palatino Linotype" charset="0"/>
                <a:ea typeface="Palatino Linotype" charset="0"/>
                <a:cs typeface="Palatino Linotype" charset="0"/>
              </a:rPr>
              <a:t>Of what she might become in Your plan</a:t>
            </a:r>
          </a:p>
          <a:p>
            <a:pPr marL="0" indent="0" algn="ctr">
              <a:buNone/>
            </a:pPr>
            <a:r>
              <a:rPr lang="en-US" sz="2000" i="1" dirty="0" smtClean="0">
                <a:latin typeface="Palatino Linotype" charset="0"/>
                <a:ea typeface="Palatino Linotype" charset="0"/>
                <a:cs typeface="Palatino Linotype" charset="0"/>
              </a:rPr>
              <a:t>A woman of destiny with a holy mission</a:t>
            </a:r>
          </a:p>
          <a:p>
            <a:pPr marL="0" indent="0" algn="ctr">
              <a:buNone/>
            </a:pPr>
            <a:r>
              <a:rPr lang="en-US" sz="2000" i="1" dirty="0" smtClean="0">
                <a:latin typeface="Palatino Linotype" charset="0"/>
                <a:ea typeface="Palatino Linotype" charset="0"/>
                <a:cs typeface="Palatino Linotype" charset="0"/>
              </a:rPr>
              <a:t>A woman ready to say, “By God’s grace I can!”</a:t>
            </a:r>
          </a:p>
          <a:p>
            <a:pPr marL="0" indent="0" algn="ctr">
              <a:buNone/>
            </a:pPr>
            <a:r>
              <a:rPr lang="en-US" sz="2000" i="1" dirty="0" smtClean="0">
                <a:latin typeface="Palatino Linotype" charset="0"/>
                <a:ea typeface="Palatino Linotype" charset="0"/>
                <a:cs typeface="Palatino Linotype" charset="0"/>
              </a:rPr>
              <a:t> </a:t>
            </a:r>
          </a:p>
          <a:p>
            <a:pPr marL="0" indent="0" algn="ctr">
              <a:buNone/>
            </a:pPr>
            <a:r>
              <a:rPr lang="en-US" sz="2000" i="1" dirty="0" smtClean="0">
                <a:latin typeface="Palatino Linotype" charset="0"/>
                <a:ea typeface="Palatino Linotype" charset="0"/>
                <a:cs typeface="Palatino Linotype" charset="0"/>
              </a:rPr>
              <a:t>A loving woman, with peace, joy and patience</a:t>
            </a:r>
          </a:p>
          <a:p>
            <a:pPr marL="0" indent="0" algn="ctr">
              <a:buNone/>
            </a:pPr>
            <a:r>
              <a:rPr lang="en-US" sz="2000" i="1" dirty="0" smtClean="0">
                <a:latin typeface="Palatino Linotype" charset="0"/>
                <a:ea typeface="Palatino Linotype" charset="0"/>
                <a:cs typeface="Palatino Linotype" charset="0"/>
              </a:rPr>
              <a:t>Revealing Your character, Your power, Your grace</a:t>
            </a:r>
          </a:p>
          <a:p>
            <a:pPr marL="0" indent="0" algn="ctr">
              <a:buNone/>
            </a:pPr>
            <a:r>
              <a:rPr lang="en-US" sz="2000" i="1" dirty="0" smtClean="0">
                <a:latin typeface="Palatino Linotype" charset="0"/>
                <a:ea typeface="Palatino Linotype" charset="0"/>
                <a:cs typeface="Palatino Linotype" charset="0"/>
              </a:rPr>
              <a:t>A spiritual woman, who takes time each day</a:t>
            </a:r>
          </a:p>
          <a:p>
            <a:pPr marL="0" indent="0" algn="ctr">
              <a:buNone/>
            </a:pPr>
            <a:r>
              <a:rPr lang="en-US" sz="2000" i="1" dirty="0" smtClean="0">
                <a:latin typeface="Palatino Linotype" charset="0"/>
                <a:ea typeface="Palatino Linotype" charset="0"/>
                <a:cs typeface="Palatino Linotype" charset="0"/>
              </a:rPr>
              <a:t>To fill her cup, know Your will, seek Your face</a:t>
            </a:r>
          </a:p>
          <a:p>
            <a:pPr marL="0" indent="0" algn="ctr">
              <a:buNone/>
            </a:pPr>
            <a:r>
              <a:rPr lang="en-US" sz="2000" i="1" dirty="0" smtClean="0">
                <a:latin typeface="Palatino Linotype" charset="0"/>
                <a:ea typeface="Palatino Linotype" charset="0"/>
                <a:cs typeface="Palatino Linotype" charset="0"/>
              </a:rPr>
              <a:t> </a:t>
            </a:r>
          </a:p>
        </p:txBody>
      </p:sp>
      <p:sp>
        <p:nvSpPr>
          <p:cNvPr id="6" name="Rectangle 5"/>
          <p:cNvSpPr/>
          <p:nvPr/>
        </p:nvSpPr>
        <p:spPr>
          <a:xfrm>
            <a:off x="2161607" y="1608574"/>
            <a:ext cx="5220596" cy="646331"/>
          </a:xfrm>
          <a:prstGeom prst="rect">
            <a:avLst/>
          </a:prstGeom>
        </p:spPr>
        <p:txBody>
          <a:bodyPr wrap="none">
            <a:spAutoFit/>
          </a:bodyPr>
          <a:lstStyle/>
          <a:p>
            <a:r>
              <a:rPr lang="en-US" sz="3600" b="1" dirty="0" smtClean="0">
                <a:solidFill>
                  <a:schemeClr val="bg1"/>
                </a:solidFill>
              </a:rPr>
              <a:t>Lord, </a:t>
            </a:r>
            <a:r>
              <a:rPr lang="en-US" sz="3600" b="1" i="1" dirty="0" smtClean="0">
                <a:solidFill>
                  <a:schemeClr val="bg1"/>
                </a:solidFill>
                <a:latin typeface="Palatino Linotype" charset="0"/>
                <a:ea typeface="Palatino Linotype" charset="0"/>
                <a:cs typeface="Palatino Linotype" charset="0"/>
              </a:rPr>
              <a:t>Help Me to Become</a:t>
            </a:r>
            <a:endParaRPr lang="en-US" sz="3600" i="1" dirty="0" smtClean="0">
              <a:solidFill>
                <a:schemeClr val="bg1"/>
              </a:solidFill>
              <a:latin typeface="Palatino Linotype" charset="0"/>
              <a:ea typeface="Palatino Linotype" charset="0"/>
              <a:cs typeface="Palatino Linotype" charset="0"/>
            </a:endParaRPr>
          </a:p>
        </p:txBody>
      </p:sp>
    </p:spTree>
    <p:extLst>
      <p:ext uri="{BB962C8B-B14F-4D97-AF65-F5344CB8AC3E}">
        <p14:creationId xmlns:p14="http://schemas.microsoft.com/office/powerpoint/2010/main" val="14611254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7395"/>
          </a:xfrm>
          <a:prstGeom prst="rect">
            <a:avLst/>
          </a:prstGeom>
        </p:spPr>
      </p:pic>
      <p:sp>
        <p:nvSpPr>
          <p:cNvPr id="3" name="Content Placeholder 2"/>
          <p:cNvSpPr>
            <a:spLocks noGrp="1"/>
          </p:cNvSpPr>
          <p:nvPr>
            <p:ph idx="1"/>
          </p:nvPr>
        </p:nvSpPr>
        <p:spPr>
          <a:xfrm>
            <a:off x="344170" y="2313305"/>
            <a:ext cx="8576310" cy="4351338"/>
          </a:xfrm>
        </p:spPr>
        <p:txBody>
          <a:bodyPr>
            <a:noAutofit/>
          </a:bodyPr>
          <a:lstStyle/>
          <a:p>
            <a:pPr marL="0" indent="0" algn="ctr">
              <a:buNone/>
            </a:pPr>
            <a:r>
              <a:rPr lang="en-US" sz="2000" i="1" dirty="0">
                <a:latin typeface="Palatino Linotype" charset="0"/>
                <a:ea typeface="Palatino Linotype" charset="0"/>
                <a:cs typeface="Palatino Linotype" charset="0"/>
              </a:rPr>
              <a:t>A woman with courage; unafraid to risk</a:t>
            </a:r>
          </a:p>
          <a:p>
            <a:pPr marL="0" indent="0" algn="ctr">
              <a:buNone/>
            </a:pPr>
            <a:r>
              <a:rPr lang="en-US" sz="2000" i="1" dirty="0">
                <a:latin typeface="Palatino Linotype" charset="0"/>
                <a:ea typeface="Palatino Linotype" charset="0"/>
                <a:cs typeface="Palatino Linotype" charset="0"/>
              </a:rPr>
              <a:t>Failure that she might gain success</a:t>
            </a:r>
          </a:p>
          <a:p>
            <a:pPr marL="0" indent="0" algn="ctr">
              <a:buNone/>
            </a:pPr>
            <a:r>
              <a:rPr lang="en-US" sz="2000" i="1" dirty="0">
                <a:latin typeface="Palatino Linotype" charset="0"/>
                <a:ea typeface="Palatino Linotype" charset="0"/>
                <a:cs typeface="Palatino Linotype" charset="0"/>
              </a:rPr>
              <a:t>A woman ready to stretch beyond her limits,</a:t>
            </a:r>
          </a:p>
          <a:p>
            <a:pPr marL="0" indent="0" algn="ctr">
              <a:buNone/>
            </a:pPr>
            <a:r>
              <a:rPr lang="en-US" sz="2000" i="1" dirty="0">
                <a:latin typeface="Palatino Linotype" charset="0"/>
                <a:ea typeface="Palatino Linotype" charset="0"/>
                <a:cs typeface="Palatino Linotype" charset="0"/>
              </a:rPr>
              <a:t>And in the striving find true happiness</a:t>
            </a:r>
          </a:p>
          <a:p>
            <a:pPr marL="0" indent="0" algn="ctr">
              <a:buNone/>
            </a:pPr>
            <a:r>
              <a:rPr lang="en-US" sz="2000" i="1" dirty="0">
                <a:latin typeface="Palatino Linotype" charset="0"/>
                <a:ea typeface="Palatino Linotype" charset="0"/>
                <a:cs typeface="Palatino Linotype" charset="0"/>
              </a:rPr>
              <a:t> </a:t>
            </a:r>
          </a:p>
          <a:p>
            <a:pPr marL="0" indent="0" algn="ctr">
              <a:buNone/>
            </a:pPr>
            <a:r>
              <a:rPr lang="en-US" sz="2000" i="1" dirty="0">
                <a:latin typeface="Palatino Linotype" charset="0"/>
                <a:ea typeface="Palatino Linotype" charset="0"/>
                <a:cs typeface="Palatino Linotype" charset="0"/>
              </a:rPr>
              <a:t>A determined woman, ready to face any test</a:t>
            </a:r>
          </a:p>
          <a:p>
            <a:pPr marL="0" indent="0" algn="ctr">
              <a:buNone/>
            </a:pPr>
            <a:r>
              <a:rPr lang="en-US" sz="2000" i="1" dirty="0">
                <a:latin typeface="Palatino Linotype" charset="0"/>
                <a:ea typeface="Palatino Linotype" charset="0"/>
                <a:cs typeface="Palatino Linotype" charset="0"/>
              </a:rPr>
              <a:t>A woman with a purpose, who will not give in</a:t>
            </a:r>
          </a:p>
          <a:p>
            <a:pPr marL="0" indent="0" algn="ctr">
              <a:buNone/>
            </a:pPr>
            <a:r>
              <a:rPr lang="en-US" sz="2000" i="1" dirty="0">
                <a:latin typeface="Palatino Linotype" charset="0"/>
                <a:ea typeface="Palatino Linotype" charset="0"/>
                <a:cs typeface="Palatino Linotype" charset="0"/>
              </a:rPr>
              <a:t>A woman who dares to reach, to achieve her best</a:t>
            </a:r>
          </a:p>
          <a:p>
            <a:pPr marL="0" indent="0" algn="ctr">
              <a:buNone/>
            </a:pPr>
            <a:r>
              <a:rPr lang="en-US" sz="2000" i="1" dirty="0">
                <a:latin typeface="Palatino Linotype" charset="0"/>
                <a:ea typeface="Palatino Linotype" charset="0"/>
                <a:cs typeface="Palatino Linotype" charset="0"/>
              </a:rPr>
              <a:t>A woman of excellence! A woman who wins</a:t>
            </a:r>
            <a:r>
              <a:rPr lang="en-US" sz="2000" i="1" dirty="0" smtClean="0">
                <a:latin typeface="Palatino Linotype" charset="0"/>
                <a:ea typeface="Palatino Linotype" charset="0"/>
                <a:cs typeface="Palatino Linotype" charset="0"/>
              </a:rPr>
              <a:t>!</a:t>
            </a:r>
            <a:r>
              <a:rPr lang="en-US" sz="2000" i="1" dirty="0">
                <a:latin typeface="Palatino Linotype" charset="0"/>
                <a:ea typeface="Palatino Linotype" charset="0"/>
                <a:cs typeface="Palatino Linotype" charset="0"/>
              </a:rPr>
              <a:t> </a:t>
            </a:r>
          </a:p>
          <a:p>
            <a:pPr marL="0" indent="0" algn="ctr">
              <a:buNone/>
            </a:pPr>
            <a:r>
              <a:rPr lang="en-US" sz="2000" i="1" dirty="0">
                <a:latin typeface="Palatino Linotype" charset="0"/>
                <a:ea typeface="Palatino Linotype" charset="0"/>
                <a:cs typeface="Palatino Linotype" charset="0"/>
              </a:rPr>
              <a:t>O God, make me such a woman!</a:t>
            </a:r>
          </a:p>
          <a:p>
            <a:pPr marL="0" indent="0" algn="ctr">
              <a:buNone/>
            </a:pPr>
            <a:r>
              <a:rPr lang="en-US" sz="2000" i="1" dirty="0">
                <a:latin typeface="Palatino Linotype" charset="0"/>
                <a:ea typeface="Palatino Linotype" charset="0"/>
                <a:cs typeface="Palatino Linotype" charset="0"/>
              </a:rPr>
              <a:t>A woman who is all that You have gifted her to be!</a:t>
            </a:r>
          </a:p>
          <a:p>
            <a:pPr marL="0" indent="0" algn="ctr">
              <a:buNone/>
            </a:pPr>
            <a:endParaRPr lang="en-US" sz="2000" i="1" dirty="0">
              <a:latin typeface="Palatino Linotype" charset="0"/>
              <a:ea typeface="Palatino Linotype" charset="0"/>
              <a:cs typeface="Palatino Linotype" charset="0"/>
            </a:endParaRPr>
          </a:p>
        </p:txBody>
      </p:sp>
    </p:spTree>
    <p:extLst>
      <p:ext uri="{BB962C8B-B14F-4D97-AF65-F5344CB8AC3E}">
        <p14:creationId xmlns:p14="http://schemas.microsoft.com/office/powerpoint/2010/main" val="2064930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SUGGESTIONS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3" name="Content Placeholder 2"/>
          <p:cNvSpPr>
            <a:spLocks noGrp="1"/>
          </p:cNvSpPr>
          <p:nvPr>
            <p:ph idx="1"/>
          </p:nvPr>
        </p:nvSpPr>
        <p:spPr>
          <a:xfrm>
            <a:off x="770890" y="2963545"/>
            <a:ext cx="7886700" cy="2665095"/>
          </a:xfrm>
        </p:spPr>
        <p:txBody>
          <a:bodyPr>
            <a:noAutofit/>
          </a:bodyPr>
          <a:lstStyle/>
          <a:p>
            <a:pPr lvl="0" fontAlgn="base"/>
            <a:r>
              <a:rPr lang="en-US" dirty="0" smtClean="0"/>
              <a:t>Begin </a:t>
            </a:r>
            <a:r>
              <a:rPr lang="en-US" dirty="0"/>
              <a:t>each study with prayer. Ask God to help you to understand the message of the Scripture you are studying and to be able to apply it to your life</a:t>
            </a:r>
            <a:r>
              <a:rPr lang="en-US" dirty="0" smtClean="0"/>
              <a:t>.</a:t>
            </a:r>
          </a:p>
          <a:p>
            <a:pPr marL="0" lvl="0" indent="0" fontAlgn="base">
              <a:buNone/>
            </a:pPr>
            <a:endParaRPr lang="en-US" dirty="0"/>
          </a:p>
          <a:p>
            <a:pPr lvl="0" fontAlgn="base"/>
            <a:r>
              <a:rPr lang="en-US" dirty="0"/>
              <a:t>Read the Bible texts suggested carefully and slowly. Let them speak to your heart.</a:t>
            </a:r>
          </a:p>
          <a:p>
            <a:pPr marL="0" indent="0">
              <a:buNone/>
            </a:pPr>
            <a:endParaRPr lang="en-US" dirty="0"/>
          </a:p>
          <a:p>
            <a:pPr marL="0" indent="0">
              <a:buNone/>
            </a:pPr>
            <a:endParaRPr lang="en-US" dirty="0"/>
          </a:p>
        </p:txBody>
      </p:sp>
      <p:sp>
        <p:nvSpPr>
          <p:cNvPr id="5" name="Rectangle 4"/>
          <p:cNvSpPr/>
          <p:nvPr/>
        </p:nvSpPr>
        <p:spPr>
          <a:xfrm>
            <a:off x="878834" y="1517134"/>
            <a:ext cx="4584332" cy="707886"/>
          </a:xfrm>
          <a:prstGeom prst="rect">
            <a:avLst/>
          </a:prstGeom>
        </p:spPr>
        <p:txBody>
          <a:bodyPr wrap="none">
            <a:spAutoFit/>
          </a:bodyPr>
          <a:lstStyle/>
          <a:p>
            <a:r>
              <a:rPr lang="en-US" sz="4000" b="1" dirty="0" smtClean="0">
                <a:solidFill>
                  <a:schemeClr val="bg1"/>
                </a:solidFill>
              </a:rPr>
              <a:t>1. For </a:t>
            </a:r>
            <a:r>
              <a:rPr lang="en-US" sz="4000" b="1" i="1" dirty="0" smtClean="0">
                <a:solidFill>
                  <a:schemeClr val="bg1"/>
                </a:solidFill>
                <a:latin typeface="Palatino Linotype" charset="0"/>
                <a:ea typeface="Palatino Linotype" charset="0"/>
                <a:cs typeface="Palatino Linotype" charset="0"/>
              </a:rPr>
              <a:t>private</a:t>
            </a:r>
            <a:r>
              <a:rPr lang="en-US" sz="4000" b="1" dirty="0" smtClean="0">
                <a:solidFill>
                  <a:schemeClr val="bg1"/>
                </a:solidFill>
              </a:rPr>
              <a:t> study:</a:t>
            </a:r>
            <a:endParaRPr lang="en-US" sz="4000" dirty="0">
              <a:solidFill>
                <a:schemeClr val="bg1"/>
              </a:solidFill>
            </a:endParaRPr>
          </a:p>
        </p:txBody>
      </p:sp>
    </p:spTree>
    <p:extLst>
      <p:ext uri="{BB962C8B-B14F-4D97-AF65-F5344CB8AC3E}">
        <p14:creationId xmlns:p14="http://schemas.microsoft.com/office/powerpoint/2010/main" val="1262809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3" name="Content Placeholder 2"/>
          <p:cNvSpPr>
            <a:spLocks noGrp="1"/>
          </p:cNvSpPr>
          <p:nvPr>
            <p:ph idx="1"/>
          </p:nvPr>
        </p:nvSpPr>
        <p:spPr>
          <a:xfrm>
            <a:off x="527050" y="2699385"/>
            <a:ext cx="7886700" cy="2990215"/>
          </a:xfrm>
        </p:spPr>
        <p:txBody>
          <a:bodyPr>
            <a:noAutofit/>
          </a:bodyPr>
          <a:lstStyle/>
          <a:p>
            <a:pPr lvl="0" fontAlgn="base"/>
            <a:r>
              <a:rPr lang="en-US" dirty="0"/>
              <a:t>Read the text provided in the lesson and do the suggested personal growth exercises. Take time to do this. Don’t rush</a:t>
            </a:r>
            <a:r>
              <a:rPr lang="en-US" dirty="0" smtClean="0"/>
              <a:t>.</a:t>
            </a:r>
          </a:p>
          <a:p>
            <a:pPr lvl="0" fontAlgn="base"/>
            <a:endParaRPr lang="en-US" sz="900" dirty="0"/>
          </a:p>
          <a:p>
            <a:pPr lvl="0" fontAlgn="base"/>
            <a:r>
              <a:rPr lang="en-US" dirty="0"/>
              <a:t>Apply the principles to your own life. Write out your plans to make the practical changes necessary</a:t>
            </a:r>
            <a:r>
              <a:rPr lang="en-US" dirty="0" smtClean="0"/>
              <a:t>.</a:t>
            </a:r>
          </a:p>
          <a:p>
            <a:pPr lvl="0" fontAlgn="base"/>
            <a:endParaRPr lang="en-US" sz="900" dirty="0"/>
          </a:p>
          <a:p>
            <a:pPr lvl="0" fontAlgn="base"/>
            <a:r>
              <a:rPr lang="en-US" dirty="0"/>
              <a:t>End with prayer, asking God again to help you put into practice all you have learned.</a:t>
            </a:r>
          </a:p>
          <a:p>
            <a:endParaRPr lang="en-US" dirty="0"/>
          </a:p>
        </p:txBody>
      </p:sp>
    </p:spTree>
    <p:extLst>
      <p:ext uri="{BB962C8B-B14F-4D97-AF65-F5344CB8AC3E}">
        <p14:creationId xmlns:p14="http://schemas.microsoft.com/office/powerpoint/2010/main" val="5681218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9144000" cy="6955878"/>
          </a:xfrm>
          <a:prstGeom prst="rect">
            <a:avLst/>
          </a:prstGeom>
        </p:spPr>
      </p:pic>
      <p:sp>
        <p:nvSpPr>
          <p:cNvPr id="2" name="Title 1"/>
          <p:cNvSpPr>
            <a:spLocks noGrp="1"/>
          </p:cNvSpPr>
          <p:nvPr>
            <p:ph type="title"/>
          </p:nvPr>
        </p:nvSpPr>
        <p:spPr>
          <a:xfrm>
            <a:off x="628650" y="1157606"/>
            <a:ext cx="7886700" cy="1325563"/>
          </a:xfrm>
        </p:spPr>
        <p:txBody>
          <a:bodyPr/>
          <a:lstStyle/>
          <a:p>
            <a:r>
              <a:rPr lang="en-US" b="1" dirty="0" smtClean="0">
                <a:solidFill>
                  <a:schemeClr val="bg1"/>
                </a:solidFill>
                <a:latin typeface="+mn-lt"/>
              </a:rPr>
              <a:t>2. For </a:t>
            </a:r>
            <a:r>
              <a:rPr lang="en-US" b="1" i="1" dirty="0">
                <a:solidFill>
                  <a:schemeClr val="bg1"/>
                </a:solidFill>
                <a:latin typeface="Palatino Linotype" charset="0"/>
                <a:ea typeface="Palatino Linotype" charset="0"/>
                <a:cs typeface="Palatino Linotype" charset="0"/>
              </a:rPr>
              <a:t>group</a:t>
            </a:r>
            <a:r>
              <a:rPr lang="en-US" b="1" dirty="0">
                <a:solidFill>
                  <a:schemeClr val="bg1"/>
                </a:solidFill>
                <a:latin typeface="+mn-lt"/>
              </a:rPr>
              <a:t> study:</a:t>
            </a:r>
          </a:p>
        </p:txBody>
      </p:sp>
      <p:sp>
        <p:nvSpPr>
          <p:cNvPr id="3" name="Content Placeholder 2"/>
          <p:cNvSpPr>
            <a:spLocks noGrp="1"/>
          </p:cNvSpPr>
          <p:nvPr>
            <p:ph idx="1"/>
          </p:nvPr>
        </p:nvSpPr>
        <p:spPr>
          <a:xfrm>
            <a:off x="628650" y="2110105"/>
            <a:ext cx="7886700" cy="4351338"/>
          </a:xfrm>
        </p:spPr>
        <p:txBody>
          <a:bodyPr>
            <a:normAutofit/>
          </a:bodyPr>
          <a:lstStyle/>
          <a:p>
            <a:pPr marL="0" indent="0">
              <a:buNone/>
            </a:pPr>
            <a:endParaRPr lang="en-US" sz="2400" dirty="0"/>
          </a:p>
          <a:p>
            <a:pPr lvl="0" fontAlgn="base"/>
            <a:r>
              <a:rPr lang="en-US" sz="2400" dirty="0"/>
              <a:t>Before commencing the study, pray. The coordinator or group leader can do this.  </a:t>
            </a:r>
            <a:endParaRPr lang="en-US" sz="2400" dirty="0" smtClean="0"/>
          </a:p>
          <a:p>
            <a:pPr marL="0" lvl="0" indent="0" fontAlgn="base">
              <a:buNone/>
            </a:pPr>
            <a:endParaRPr lang="en-US" sz="1000" dirty="0"/>
          </a:p>
          <a:p>
            <a:pPr lvl="0" fontAlgn="base"/>
            <a:r>
              <a:rPr lang="en-US" sz="2400" dirty="0"/>
              <a:t>Hand out the lessons so that each person has a copy</a:t>
            </a:r>
            <a:r>
              <a:rPr lang="en-US" sz="2400" dirty="0" smtClean="0"/>
              <a:t>.</a:t>
            </a:r>
          </a:p>
          <a:p>
            <a:pPr lvl="0" fontAlgn="base"/>
            <a:endParaRPr lang="en-US" sz="1000" dirty="0"/>
          </a:p>
          <a:p>
            <a:pPr lvl="0" fontAlgn="base"/>
            <a:r>
              <a:rPr lang="en-US" sz="2400" dirty="0"/>
              <a:t>Begin to read together. Read the texts together, or let one person read. Compare various translations</a:t>
            </a:r>
            <a:r>
              <a:rPr lang="en-US" sz="2400" dirty="0" smtClean="0"/>
              <a:t>.</a:t>
            </a:r>
          </a:p>
          <a:p>
            <a:pPr lvl="0" fontAlgn="base"/>
            <a:endParaRPr lang="en-US" sz="1000" dirty="0"/>
          </a:p>
          <a:p>
            <a:pPr lvl="0" fontAlgn="base"/>
            <a:r>
              <a:rPr lang="en-US" sz="2400" dirty="0"/>
              <a:t>The leader should lead the group through the lesson notes carefully, inviting questions or clarification as she proceeds.</a:t>
            </a:r>
          </a:p>
          <a:p>
            <a:endParaRPr lang="en-US" sz="2400" dirty="0"/>
          </a:p>
        </p:txBody>
      </p:sp>
    </p:spTree>
    <p:extLst>
      <p:ext uri="{BB962C8B-B14F-4D97-AF65-F5344CB8AC3E}">
        <p14:creationId xmlns:p14="http://schemas.microsoft.com/office/powerpoint/2010/main" val="16026051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178</TotalTime>
  <Words>1072</Words>
  <Application>Microsoft Macintosh PowerPoint</Application>
  <PresentationFormat>On-screen Show (4:3)</PresentationFormat>
  <Paragraphs>168</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Calibri Light</vt:lpstr>
      <vt:lpstr>Palatino Linotype</vt:lpstr>
      <vt:lpstr>Arial</vt:lpstr>
      <vt:lpstr>Office Theme</vt:lpstr>
      <vt:lpstr>PowerPoint Presentation</vt:lpstr>
      <vt:lpstr>Introduction</vt:lpstr>
      <vt:lpstr>PowerPoint Presentation</vt:lpstr>
      <vt:lpstr>PowerPoint Presentation</vt:lpstr>
      <vt:lpstr>PowerPoint Presentation</vt:lpstr>
      <vt:lpstr>PowerPoint Presentation</vt:lpstr>
      <vt:lpstr>SUGGESTIONS</vt:lpstr>
      <vt:lpstr>PowerPoint Presentation</vt:lpstr>
      <vt:lpstr>2. For group study:</vt:lpstr>
      <vt:lpstr>PowerPoint Presentation</vt:lpstr>
      <vt:lpstr>3. The Facilitator  or Group Leader should:</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Arrais, Raquel</dc:creator>
  <cp:lastModifiedBy>Arrais, Raquel</cp:lastModifiedBy>
  <cp:revision>13</cp:revision>
  <dcterms:created xsi:type="dcterms:W3CDTF">2016-03-01T13:40:53Z</dcterms:created>
  <dcterms:modified xsi:type="dcterms:W3CDTF">2016-03-04T16:48:00Z</dcterms:modified>
</cp:coreProperties>
</file>